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11" r:id="rId2"/>
    <p:sldId id="308" r:id="rId3"/>
    <p:sldId id="309" r:id="rId4"/>
    <p:sldId id="337" r:id="rId5"/>
    <p:sldId id="315" r:id="rId6"/>
    <p:sldId id="363" r:id="rId7"/>
    <p:sldId id="364" r:id="rId8"/>
    <p:sldId id="273" r:id="rId9"/>
    <p:sldId id="365" r:id="rId10"/>
    <p:sldId id="352" r:id="rId11"/>
    <p:sldId id="336" r:id="rId12"/>
    <p:sldId id="342" r:id="rId13"/>
    <p:sldId id="350" r:id="rId14"/>
    <p:sldId id="353" r:id="rId15"/>
    <p:sldId id="339" r:id="rId16"/>
    <p:sldId id="354" r:id="rId17"/>
    <p:sldId id="357" r:id="rId18"/>
    <p:sldId id="361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杨琚" initials="黄" lastIdx="2" clrIdx="0">
    <p:extLst>
      <p:ext uri="{19B8F6BF-5375-455C-9EA6-DF929625EA0E}">
        <p15:presenceInfo xmlns:p15="http://schemas.microsoft.com/office/powerpoint/2012/main" userId="9abe1893ea0174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77DB"/>
    <a:srgbClr val="045AD6"/>
    <a:srgbClr val="D93A00"/>
    <a:srgbClr val="FFD671"/>
    <a:srgbClr val="007EF9"/>
    <a:srgbClr val="0060EB"/>
    <a:srgbClr val="262626"/>
    <a:srgbClr val="0CB2FF"/>
    <a:srgbClr val="0C77FF"/>
    <a:srgbClr val="203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739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355FC9-C259-41E0-BB06-A930AD14C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67C48-C33F-4033-929C-C0BCEF1C9F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467DD-4598-4902-A6A6-D22965738BF8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34998E-F02F-4946-BCCD-973C6262FC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3329D-EA79-42BD-8CD7-9486408046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63A30-062A-4F4F-BBF6-20914A1D34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10015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196C9-78C4-4A63-8386-CD4429651C92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4B85-7173-4560-A7EF-821987B44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34355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59EC96-E350-4D64-BC47-68E58B4D2B1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E050C-72BB-4682-B88F-98E00FCE59BF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27E65E-1FA0-4471-9847-AB8C7D412D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4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25AAA-BC19-F860-67A4-F34E63ECC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FC7240-72EB-36A0-1423-8E8B85515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91C41D-02DF-DF9D-2A6A-2B089622C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2CC14-E44E-60AB-63F2-4BF837BA5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7319E5-C0DC-8DDF-6405-FF53CE7E6F2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E050C-72BB-4682-B88F-98E00FCE59BF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AB860F-A94C-1945-1D8F-015CA4AD13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5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60D86EC-1C51-482C-9215-D92621B96F96}"/>
              </a:ext>
            </a:extLst>
          </p:cNvPr>
          <p:cNvSpPr/>
          <p:nvPr userDrawn="1"/>
        </p:nvSpPr>
        <p:spPr>
          <a:xfrm>
            <a:off x="1" y="3922614"/>
            <a:ext cx="12212764" cy="2935386"/>
          </a:xfrm>
          <a:custGeom>
            <a:avLst/>
            <a:gdLst>
              <a:gd name="connsiteX0" fmla="*/ 12198247 w 12198247"/>
              <a:gd name="connsiteY0" fmla="*/ 0 h 3008554"/>
              <a:gd name="connsiteX1" fmla="*/ 12198247 w 12198247"/>
              <a:gd name="connsiteY1" fmla="*/ 3008554 h 3008554"/>
              <a:gd name="connsiteX2" fmla="*/ 0 w 12198247"/>
              <a:gd name="connsiteY2" fmla="*/ 3008554 h 3008554"/>
              <a:gd name="connsiteX3" fmla="*/ 0 w 12198247"/>
              <a:gd name="connsiteY3" fmla="*/ 3885 h 3008554"/>
              <a:gd name="connsiteX4" fmla="*/ 24757 w 12198247"/>
              <a:gd name="connsiteY4" fmla="*/ 11659 h 3008554"/>
              <a:gd name="connsiteX5" fmla="*/ 6092938 w 12198247"/>
              <a:gd name="connsiteY5" fmla="*/ 841444 h 3008554"/>
              <a:gd name="connsiteX6" fmla="*/ 12161118 w 12198247"/>
              <a:gd name="connsiteY6" fmla="*/ 11658 h 3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8247" h="3008554">
                <a:moveTo>
                  <a:pt x="12198247" y="0"/>
                </a:moveTo>
                <a:lnTo>
                  <a:pt x="12198247" y="3008554"/>
                </a:lnTo>
                <a:lnTo>
                  <a:pt x="0" y="3008554"/>
                </a:lnTo>
                <a:lnTo>
                  <a:pt x="0" y="3885"/>
                </a:lnTo>
                <a:lnTo>
                  <a:pt x="24757" y="11659"/>
                </a:lnTo>
                <a:cubicBezTo>
                  <a:pt x="1794142" y="538219"/>
                  <a:pt x="3871240" y="841444"/>
                  <a:pt x="6092938" y="841444"/>
                </a:cubicBezTo>
                <a:cubicBezTo>
                  <a:pt x="8314636" y="841444"/>
                  <a:pt x="10391733" y="538219"/>
                  <a:pt x="12161118" y="11658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D667026-08E9-4974-BF8A-C617AE871706}"/>
              </a:ext>
            </a:extLst>
          </p:cNvPr>
          <p:cNvSpPr/>
          <p:nvPr userDrawn="1"/>
        </p:nvSpPr>
        <p:spPr>
          <a:xfrm>
            <a:off x="1" y="3922614"/>
            <a:ext cx="12206718" cy="2935386"/>
          </a:xfrm>
          <a:custGeom>
            <a:avLst/>
            <a:gdLst>
              <a:gd name="connsiteX0" fmla="*/ 12198247 w 12198247"/>
              <a:gd name="connsiteY0" fmla="*/ 0 h 3008554"/>
              <a:gd name="connsiteX1" fmla="*/ 12198247 w 12198247"/>
              <a:gd name="connsiteY1" fmla="*/ 3008554 h 3008554"/>
              <a:gd name="connsiteX2" fmla="*/ 0 w 12198247"/>
              <a:gd name="connsiteY2" fmla="*/ 3008554 h 3008554"/>
              <a:gd name="connsiteX3" fmla="*/ 0 w 12198247"/>
              <a:gd name="connsiteY3" fmla="*/ 3885 h 3008554"/>
              <a:gd name="connsiteX4" fmla="*/ 24757 w 12198247"/>
              <a:gd name="connsiteY4" fmla="*/ 11659 h 3008554"/>
              <a:gd name="connsiteX5" fmla="*/ 6092938 w 12198247"/>
              <a:gd name="connsiteY5" fmla="*/ 841444 h 3008554"/>
              <a:gd name="connsiteX6" fmla="*/ 12161118 w 12198247"/>
              <a:gd name="connsiteY6" fmla="*/ 11658 h 3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8247" h="3008554">
                <a:moveTo>
                  <a:pt x="12198247" y="0"/>
                </a:moveTo>
                <a:lnTo>
                  <a:pt x="12198247" y="3008554"/>
                </a:lnTo>
                <a:lnTo>
                  <a:pt x="0" y="3008554"/>
                </a:lnTo>
                <a:lnTo>
                  <a:pt x="0" y="3885"/>
                </a:lnTo>
                <a:lnTo>
                  <a:pt x="24757" y="11659"/>
                </a:lnTo>
                <a:cubicBezTo>
                  <a:pt x="1794142" y="538219"/>
                  <a:pt x="3871240" y="841444"/>
                  <a:pt x="6092938" y="841444"/>
                </a:cubicBezTo>
                <a:cubicBezTo>
                  <a:pt x="8314636" y="841444"/>
                  <a:pt x="10391733" y="538219"/>
                  <a:pt x="12161118" y="1165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90000"/>
                </a:schemeClr>
              </a:gs>
              <a:gs pos="0">
                <a:schemeClr val="accent2">
                  <a:alpha val="8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5698BF-6A90-472E-AC0B-5C9318AC2D13}"/>
              </a:ext>
            </a:extLst>
          </p:cNvPr>
          <p:cNvSpPr/>
          <p:nvPr userDrawn="1"/>
        </p:nvSpPr>
        <p:spPr>
          <a:xfrm>
            <a:off x="388960" y="436770"/>
            <a:ext cx="11414080" cy="6030290"/>
          </a:xfrm>
          <a:prstGeom prst="roundRect">
            <a:avLst>
              <a:gd name="adj" fmla="val 926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0878DBF-19FC-4688-BBE4-4C4F3E23E3F1}"/>
              </a:ext>
            </a:extLst>
          </p:cNvPr>
          <p:cNvSpPr/>
          <p:nvPr userDrawn="1"/>
        </p:nvSpPr>
        <p:spPr>
          <a:xfrm>
            <a:off x="388200" y="436772"/>
            <a:ext cx="11415600" cy="4459433"/>
          </a:xfrm>
          <a:custGeom>
            <a:avLst/>
            <a:gdLst>
              <a:gd name="connsiteX0" fmla="*/ 44426 w 11770061"/>
              <a:gd name="connsiteY0" fmla="*/ 0 h 4762531"/>
              <a:gd name="connsiteX1" fmla="*/ 11725636 w 11770061"/>
              <a:gd name="connsiteY1" fmla="*/ 0 h 4762531"/>
              <a:gd name="connsiteX2" fmla="*/ 11770061 w 11770061"/>
              <a:gd name="connsiteY2" fmla="*/ 44425 h 4762531"/>
              <a:gd name="connsiteX3" fmla="*/ 11770061 w 11770061"/>
              <a:gd name="connsiteY3" fmla="*/ 4753047 h 4762531"/>
              <a:gd name="connsiteX4" fmla="*/ 11766133 w 11770061"/>
              <a:gd name="connsiteY4" fmla="*/ 4762531 h 4762531"/>
              <a:gd name="connsiteX5" fmla="*/ 3929 w 11770061"/>
              <a:gd name="connsiteY5" fmla="*/ 4762531 h 4762531"/>
              <a:gd name="connsiteX6" fmla="*/ 0 w 11770061"/>
              <a:gd name="connsiteY6" fmla="*/ 4753047 h 4762531"/>
              <a:gd name="connsiteX7" fmla="*/ 0 w 11770061"/>
              <a:gd name="connsiteY7" fmla="*/ 44425 h 4762531"/>
              <a:gd name="connsiteX8" fmla="*/ 44426 w 11770061"/>
              <a:gd name="connsiteY8" fmla="*/ 0 h 476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0061" h="4762531">
                <a:moveTo>
                  <a:pt x="44426" y="0"/>
                </a:moveTo>
                <a:lnTo>
                  <a:pt x="11725636" y="0"/>
                </a:lnTo>
                <a:cubicBezTo>
                  <a:pt x="11750171" y="0"/>
                  <a:pt x="11770061" y="19890"/>
                  <a:pt x="11770061" y="44425"/>
                </a:cubicBezTo>
                <a:lnTo>
                  <a:pt x="11770061" y="4753047"/>
                </a:lnTo>
                <a:lnTo>
                  <a:pt x="11766133" y="4762531"/>
                </a:lnTo>
                <a:lnTo>
                  <a:pt x="3929" y="4762531"/>
                </a:lnTo>
                <a:lnTo>
                  <a:pt x="0" y="4753047"/>
                </a:lnTo>
                <a:lnTo>
                  <a:pt x="0" y="44425"/>
                </a:lnTo>
                <a:cubicBezTo>
                  <a:pt x="0" y="19890"/>
                  <a:pt x="19891" y="0"/>
                  <a:pt x="44426" y="0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2538643-EC99-4827-ADEB-E29D92236AAD}"/>
              </a:ext>
            </a:extLst>
          </p:cNvPr>
          <p:cNvSpPr/>
          <p:nvPr userDrawn="1"/>
        </p:nvSpPr>
        <p:spPr>
          <a:xfrm>
            <a:off x="388200" y="436772"/>
            <a:ext cx="11415600" cy="4459433"/>
          </a:xfrm>
          <a:custGeom>
            <a:avLst/>
            <a:gdLst>
              <a:gd name="connsiteX0" fmla="*/ 44370 w 11770061"/>
              <a:gd name="connsiteY0" fmla="*/ 0 h 4561709"/>
              <a:gd name="connsiteX1" fmla="*/ 11725691 w 11770061"/>
              <a:gd name="connsiteY1" fmla="*/ 0 h 4561709"/>
              <a:gd name="connsiteX2" fmla="*/ 11770061 w 11770061"/>
              <a:gd name="connsiteY2" fmla="*/ 44370 h 4561709"/>
              <a:gd name="connsiteX3" fmla="*/ 11770061 w 11770061"/>
              <a:gd name="connsiteY3" fmla="*/ 4561709 h 4561709"/>
              <a:gd name="connsiteX4" fmla="*/ 0 w 11770061"/>
              <a:gd name="connsiteY4" fmla="*/ 4561709 h 4561709"/>
              <a:gd name="connsiteX5" fmla="*/ 0 w 11770061"/>
              <a:gd name="connsiteY5" fmla="*/ 44370 h 4561709"/>
              <a:gd name="connsiteX6" fmla="*/ 44370 w 11770061"/>
              <a:gd name="connsiteY6" fmla="*/ 0 h 456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0061" h="4561709">
                <a:moveTo>
                  <a:pt x="44370" y="0"/>
                </a:moveTo>
                <a:lnTo>
                  <a:pt x="11725691" y="0"/>
                </a:lnTo>
                <a:cubicBezTo>
                  <a:pt x="11750197" y="0"/>
                  <a:pt x="11770061" y="19865"/>
                  <a:pt x="11770061" y="44370"/>
                </a:cubicBezTo>
                <a:lnTo>
                  <a:pt x="11770061" y="4561709"/>
                </a:lnTo>
                <a:lnTo>
                  <a:pt x="0" y="4561709"/>
                </a:lnTo>
                <a:lnTo>
                  <a:pt x="0" y="44370"/>
                </a:lnTo>
                <a:cubicBezTo>
                  <a:pt x="0" y="19865"/>
                  <a:pt x="19865" y="0"/>
                  <a:pt x="4437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35698BF-6A90-472E-AC0B-5C9318AC2D13}"/>
              </a:ext>
            </a:extLst>
          </p:cNvPr>
          <p:cNvSpPr/>
          <p:nvPr userDrawn="1"/>
        </p:nvSpPr>
        <p:spPr>
          <a:xfrm>
            <a:off x="388960" y="3922614"/>
            <a:ext cx="11414080" cy="2544447"/>
          </a:xfrm>
          <a:custGeom>
            <a:avLst/>
            <a:gdLst>
              <a:gd name="connsiteX0" fmla="*/ 0 w 11414080"/>
              <a:gd name="connsiteY0" fmla="*/ 0 h 2329757"/>
              <a:gd name="connsiteX1" fmla="*/ 514662 w 11414080"/>
              <a:gd name="connsiteY1" fmla="*/ 127173 h 2329757"/>
              <a:gd name="connsiteX2" fmla="*/ 5707040 w 11414080"/>
              <a:gd name="connsiteY2" fmla="*/ 633959 h 2329757"/>
              <a:gd name="connsiteX3" fmla="*/ 10899418 w 11414080"/>
              <a:gd name="connsiteY3" fmla="*/ 127173 h 2329757"/>
              <a:gd name="connsiteX4" fmla="*/ 11414080 w 11414080"/>
              <a:gd name="connsiteY4" fmla="*/ 0 h 2329757"/>
              <a:gd name="connsiteX5" fmla="*/ 11414080 w 11414080"/>
              <a:gd name="connsiteY5" fmla="*/ 2273917 h 2329757"/>
              <a:gd name="connsiteX6" fmla="*/ 11358240 w 11414080"/>
              <a:gd name="connsiteY6" fmla="*/ 2329757 h 2329757"/>
              <a:gd name="connsiteX7" fmla="*/ 55840 w 11414080"/>
              <a:gd name="connsiteY7" fmla="*/ 2329757 h 2329757"/>
              <a:gd name="connsiteX8" fmla="*/ 0 w 11414080"/>
              <a:gd name="connsiteY8" fmla="*/ 2273917 h 232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4080" h="2329757">
                <a:moveTo>
                  <a:pt x="0" y="0"/>
                </a:moveTo>
                <a:lnTo>
                  <a:pt x="514662" y="127173"/>
                </a:lnTo>
                <a:cubicBezTo>
                  <a:pt x="1925697" y="443773"/>
                  <a:pt x="3734677" y="633959"/>
                  <a:pt x="5707040" y="633959"/>
                </a:cubicBezTo>
                <a:cubicBezTo>
                  <a:pt x="7679403" y="633959"/>
                  <a:pt x="9488384" y="443773"/>
                  <a:pt x="10899418" y="127173"/>
                </a:cubicBezTo>
                <a:lnTo>
                  <a:pt x="11414080" y="0"/>
                </a:lnTo>
                <a:lnTo>
                  <a:pt x="11414080" y="2273917"/>
                </a:lnTo>
                <a:cubicBezTo>
                  <a:pt x="11414080" y="2304757"/>
                  <a:pt x="11389080" y="2329757"/>
                  <a:pt x="11358240" y="2329757"/>
                </a:cubicBezTo>
                <a:lnTo>
                  <a:pt x="55840" y="2329757"/>
                </a:lnTo>
                <a:cubicBezTo>
                  <a:pt x="25000" y="2329757"/>
                  <a:pt x="0" y="2304757"/>
                  <a:pt x="0" y="22739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535698BF-6A90-472E-AC0B-5C9318AC2D13}"/>
              </a:ext>
            </a:extLst>
          </p:cNvPr>
          <p:cNvSpPr/>
          <p:nvPr userDrawn="1"/>
        </p:nvSpPr>
        <p:spPr>
          <a:xfrm>
            <a:off x="388960" y="4137303"/>
            <a:ext cx="11414080" cy="2329757"/>
          </a:xfrm>
          <a:custGeom>
            <a:avLst/>
            <a:gdLst>
              <a:gd name="connsiteX0" fmla="*/ 0 w 11414080"/>
              <a:gd name="connsiteY0" fmla="*/ 0 h 2329757"/>
              <a:gd name="connsiteX1" fmla="*/ 514662 w 11414080"/>
              <a:gd name="connsiteY1" fmla="*/ 127173 h 2329757"/>
              <a:gd name="connsiteX2" fmla="*/ 5707040 w 11414080"/>
              <a:gd name="connsiteY2" fmla="*/ 633959 h 2329757"/>
              <a:gd name="connsiteX3" fmla="*/ 10899418 w 11414080"/>
              <a:gd name="connsiteY3" fmla="*/ 127173 h 2329757"/>
              <a:gd name="connsiteX4" fmla="*/ 11414080 w 11414080"/>
              <a:gd name="connsiteY4" fmla="*/ 0 h 2329757"/>
              <a:gd name="connsiteX5" fmla="*/ 11414080 w 11414080"/>
              <a:gd name="connsiteY5" fmla="*/ 2273917 h 2329757"/>
              <a:gd name="connsiteX6" fmla="*/ 11358240 w 11414080"/>
              <a:gd name="connsiteY6" fmla="*/ 2329757 h 2329757"/>
              <a:gd name="connsiteX7" fmla="*/ 55840 w 11414080"/>
              <a:gd name="connsiteY7" fmla="*/ 2329757 h 2329757"/>
              <a:gd name="connsiteX8" fmla="*/ 0 w 11414080"/>
              <a:gd name="connsiteY8" fmla="*/ 2273917 h 232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4080" h="2329757">
                <a:moveTo>
                  <a:pt x="0" y="0"/>
                </a:moveTo>
                <a:lnTo>
                  <a:pt x="514662" y="127173"/>
                </a:lnTo>
                <a:cubicBezTo>
                  <a:pt x="1925697" y="443773"/>
                  <a:pt x="3734677" y="633959"/>
                  <a:pt x="5707040" y="633959"/>
                </a:cubicBezTo>
                <a:cubicBezTo>
                  <a:pt x="7679403" y="633959"/>
                  <a:pt x="9488384" y="443773"/>
                  <a:pt x="10899418" y="127173"/>
                </a:cubicBezTo>
                <a:lnTo>
                  <a:pt x="11414080" y="0"/>
                </a:lnTo>
                <a:lnTo>
                  <a:pt x="11414080" y="2273917"/>
                </a:lnTo>
                <a:cubicBezTo>
                  <a:pt x="11414080" y="2304757"/>
                  <a:pt x="11389080" y="2329757"/>
                  <a:pt x="11358240" y="2329757"/>
                </a:cubicBezTo>
                <a:lnTo>
                  <a:pt x="55840" y="2329757"/>
                </a:lnTo>
                <a:cubicBezTo>
                  <a:pt x="25000" y="2329757"/>
                  <a:pt x="0" y="2304757"/>
                  <a:pt x="0" y="22739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42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476F967-F57B-4341-8268-7E966377C0E2}"/>
              </a:ext>
            </a:extLst>
          </p:cNvPr>
          <p:cNvSpPr/>
          <p:nvPr userDrawn="1"/>
        </p:nvSpPr>
        <p:spPr>
          <a:xfrm>
            <a:off x="386462" y="436772"/>
            <a:ext cx="11419075" cy="6030290"/>
          </a:xfrm>
          <a:prstGeom prst="roundRect">
            <a:avLst>
              <a:gd name="adj" fmla="val 926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AD937FC-BD43-4ED0-8D06-E6C2198538C1}"/>
              </a:ext>
            </a:extLst>
          </p:cNvPr>
          <p:cNvSpPr/>
          <p:nvPr userDrawn="1"/>
        </p:nvSpPr>
        <p:spPr>
          <a:xfrm>
            <a:off x="386462" y="436772"/>
            <a:ext cx="5903912" cy="6030290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D4F27963-46A2-411D-8DBA-B36D94F892A8}"/>
              </a:ext>
            </a:extLst>
          </p:cNvPr>
          <p:cNvSpPr/>
          <p:nvPr userDrawn="1"/>
        </p:nvSpPr>
        <p:spPr>
          <a:xfrm>
            <a:off x="386462" y="436772"/>
            <a:ext cx="5903912" cy="6030290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6135593-1F21-48C2-A075-084A3340595B}"/>
              </a:ext>
            </a:extLst>
          </p:cNvPr>
          <p:cNvSpPr/>
          <p:nvPr userDrawn="1"/>
        </p:nvSpPr>
        <p:spPr>
          <a:xfrm>
            <a:off x="5890339" y="1114706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FCC2FB2-E92E-4C43-A755-4361CF3E29B8}"/>
              </a:ext>
            </a:extLst>
          </p:cNvPr>
          <p:cNvSpPr/>
          <p:nvPr userDrawn="1"/>
        </p:nvSpPr>
        <p:spPr>
          <a:xfrm>
            <a:off x="5890339" y="2434669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72A184D-872A-482C-BB0B-14FAEDBB6E4C}"/>
              </a:ext>
            </a:extLst>
          </p:cNvPr>
          <p:cNvSpPr/>
          <p:nvPr userDrawn="1"/>
        </p:nvSpPr>
        <p:spPr>
          <a:xfrm>
            <a:off x="5890339" y="3754632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7B2E3D-EDEB-4700-928C-9CCC419233BC}"/>
              </a:ext>
            </a:extLst>
          </p:cNvPr>
          <p:cNvSpPr/>
          <p:nvPr userDrawn="1"/>
        </p:nvSpPr>
        <p:spPr>
          <a:xfrm>
            <a:off x="5890339" y="5074595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1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07">
          <p15:clr>
            <a:srgbClr val="FBAE40"/>
          </p15:clr>
        </p15:guide>
        <p15:guide id="4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CA0E733-F675-4524-9A44-51C55E9EE3DF}"/>
              </a:ext>
            </a:extLst>
          </p:cNvPr>
          <p:cNvSpPr/>
          <p:nvPr userDrawn="1"/>
        </p:nvSpPr>
        <p:spPr>
          <a:xfrm>
            <a:off x="386462" y="436772"/>
            <a:ext cx="11419075" cy="6030290"/>
          </a:xfrm>
          <a:prstGeom prst="roundRect">
            <a:avLst>
              <a:gd name="adj" fmla="val 926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44F0DC-FAF7-4774-8ED8-FEC33854F68B}"/>
              </a:ext>
            </a:extLst>
          </p:cNvPr>
          <p:cNvSpPr/>
          <p:nvPr userDrawn="1"/>
        </p:nvSpPr>
        <p:spPr>
          <a:xfrm>
            <a:off x="386462" y="413855"/>
            <a:ext cx="3760317" cy="6064419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387411-A029-4C40-9D30-037BC9D9D957}"/>
              </a:ext>
            </a:extLst>
          </p:cNvPr>
          <p:cNvSpPr/>
          <p:nvPr userDrawn="1"/>
        </p:nvSpPr>
        <p:spPr>
          <a:xfrm>
            <a:off x="386462" y="413855"/>
            <a:ext cx="3760317" cy="6064419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B6A18D9-F8D3-457C-ADDF-F1B019FB016D}"/>
              </a:ext>
            </a:extLst>
          </p:cNvPr>
          <p:cNvSpPr/>
          <p:nvPr userDrawn="1"/>
        </p:nvSpPr>
        <p:spPr>
          <a:xfrm>
            <a:off x="3478222" y="2784013"/>
            <a:ext cx="1311492" cy="1311490"/>
          </a:xfrm>
          <a:prstGeom prst="ellips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4EF78D9F-1626-4732-B5CC-B99E5FB1643B}"/>
              </a:ext>
            </a:extLst>
          </p:cNvPr>
          <p:cNvSpPr/>
          <p:nvPr userDrawn="1"/>
        </p:nvSpPr>
        <p:spPr>
          <a:xfrm rot="5400000">
            <a:off x="5102341" y="3255318"/>
            <a:ext cx="471453" cy="354629"/>
          </a:xfrm>
          <a:prstGeom prst="triangle">
            <a:avLst/>
          </a:pr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013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386462" y="413855"/>
            <a:ext cx="11419075" cy="6064419"/>
            <a:chOff x="386462" y="413855"/>
            <a:chExt cx="11419075" cy="6064419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CA0E733-F675-4524-9A44-51C55E9EE3DF}"/>
                </a:ext>
              </a:extLst>
            </p:cNvPr>
            <p:cNvSpPr/>
            <p:nvPr userDrawn="1"/>
          </p:nvSpPr>
          <p:spPr>
            <a:xfrm>
              <a:off x="386462" y="436772"/>
              <a:ext cx="11419075" cy="6030290"/>
            </a:xfrm>
            <a:prstGeom prst="roundRect">
              <a:avLst>
                <a:gd name="adj" fmla="val 926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0444F0DC-FAF7-4774-8ED8-FEC33854F68B}"/>
                </a:ext>
              </a:extLst>
            </p:cNvPr>
            <p:cNvSpPr/>
            <p:nvPr userDrawn="1"/>
          </p:nvSpPr>
          <p:spPr>
            <a:xfrm>
              <a:off x="386462" y="413855"/>
              <a:ext cx="3760317" cy="6064419"/>
            </a:xfrm>
            <a:custGeom>
              <a:avLst/>
              <a:gdLst>
                <a:gd name="connsiteX0" fmla="*/ 93754 w 4737426"/>
                <a:gd name="connsiteY0" fmla="*/ 0 h 6312978"/>
                <a:gd name="connsiteX1" fmla="*/ 4737426 w 4737426"/>
                <a:gd name="connsiteY1" fmla="*/ 0 h 6312978"/>
                <a:gd name="connsiteX2" fmla="*/ 4737426 w 4737426"/>
                <a:gd name="connsiteY2" fmla="*/ 6312978 h 6312978"/>
                <a:gd name="connsiteX3" fmla="*/ 93754 w 4737426"/>
                <a:gd name="connsiteY3" fmla="*/ 6312978 h 6312978"/>
                <a:gd name="connsiteX4" fmla="*/ 0 w 4737426"/>
                <a:gd name="connsiteY4" fmla="*/ 6219224 h 6312978"/>
                <a:gd name="connsiteX5" fmla="*/ 0 w 4737426"/>
                <a:gd name="connsiteY5" fmla="*/ 93754 h 6312978"/>
                <a:gd name="connsiteX6" fmla="*/ 93754 w 4737426"/>
                <a:gd name="connsiteY6" fmla="*/ 0 h 63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7426" h="6312978">
                  <a:moveTo>
                    <a:pt x="93754" y="0"/>
                  </a:moveTo>
                  <a:lnTo>
                    <a:pt x="4737426" y="0"/>
                  </a:lnTo>
                  <a:lnTo>
                    <a:pt x="4737426" y="6312978"/>
                  </a:lnTo>
                  <a:lnTo>
                    <a:pt x="93754" y="6312978"/>
                  </a:lnTo>
                  <a:cubicBezTo>
                    <a:pt x="41975" y="6312978"/>
                    <a:pt x="0" y="6271003"/>
                    <a:pt x="0" y="6219224"/>
                  </a:cubicBezTo>
                  <a:lnTo>
                    <a:pt x="0" y="93754"/>
                  </a:lnTo>
                  <a:cubicBezTo>
                    <a:pt x="0" y="41975"/>
                    <a:pt x="41975" y="0"/>
                    <a:pt x="93754" y="0"/>
                  </a:cubicBez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C387411-A029-4C40-9D30-037BC9D9D957}"/>
                </a:ext>
              </a:extLst>
            </p:cNvPr>
            <p:cNvSpPr/>
            <p:nvPr userDrawn="1"/>
          </p:nvSpPr>
          <p:spPr>
            <a:xfrm>
              <a:off x="386462" y="413855"/>
              <a:ext cx="3760317" cy="6064419"/>
            </a:xfrm>
            <a:custGeom>
              <a:avLst/>
              <a:gdLst>
                <a:gd name="connsiteX0" fmla="*/ 93754 w 4737426"/>
                <a:gd name="connsiteY0" fmla="*/ 0 h 6312978"/>
                <a:gd name="connsiteX1" fmla="*/ 4737426 w 4737426"/>
                <a:gd name="connsiteY1" fmla="*/ 0 h 6312978"/>
                <a:gd name="connsiteX2" fmla="*/ 4737426 w 4737426"/>
                <a:gd name="connsiteY2" fmla="*/ 6312978 h 6312978"/>
                <a:gd name="connsiteX3" fmla="*/ 93754 w 4737426"/>
                <a:gd name="connsiteY3" fmla="*/ 6312978 h 6312978"/>
                <a:gd name="connsiteX4" fmla="*/ 0 w 4737426"/>
                <a:gd name="connsiteY4" fmla="*/ 6219224 h 6312978"/>
                <a:gd name="connsiteX5" fmla="*/ 0 w 4737426"/>
                <a:gd name="connsiteY5" fmla="*/ 93754 h 6312978"/>
                <a:gd name="connsiteX6" fmla="*/ 93754 w 4737426"/>
                <a:gd name="connsiteY6" fmla="*/ 0 h 63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7426" h="6312978">
                  <a:moveTo>
                    <a:pt x="93754" y="0"/>
                  </a:moveTo>
                  <a:lnTo>
                    <a:pt x="4737426" y="0"/>
                  </a:lnTo>
                  <a:lnTo>
                    <a:pt x="4737426" y="6312978"/>
                  </a:lnTo>
                  <a:lnTo>
                    <a:pt x="93754" y="6312978"/>
                  </a:lnTo>
                  <a:cubicBezTo>
                    <a:pt x="41975" y="6312978"/>
                    <a:pt x="0" y="6271003"/>
                    <a:pt x="0" y="6219224"/>
                  </a:cubicBezTo>
                  <a:lnTo>
                    <a:pt x="0" y="93754"/>
                  </a:lnTo>
                  <a:cubicBezTo>
                    <a:pt x="0" y="41975"/>
                    <a:pt x="41975" y="0"/>
                    <a:pt x="93754" y="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2">
                    <a:alpha val="8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B6A18D9-F8D3-457C-ADDF-F1B019FB016D}"/>
                </a:ext>
              </a:extLst>
            </p:cNvPr>
            <p:cNvSpPr/>
            <p:nvPr userDrawn="1"/>
          </p:nvSpPr>
          <p:spPr>
            <a:xfrm>
              <a:off x="3478222" y="2784013"/>
              <a:ext cx="1311492" cy="1311490"/>
            </a:xfrm>
            <a:prstGeom prst="ellipse">
              <a:avLst/>
            </a:prstGeom>
            <a:pattFill prst="pct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8100">
              <a:solidFill>
                <a:schemeClr val="accent3"/>
              </a:solidFill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100" baseline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4EF78D9F-1626-4732-B5CC-B99E5FB1643B}"/>
                </a:ext>
              </a:extLst>
            </p:cNvPr>
            <p:cNvSpPr/>
            <p:nvPr userDrawn="1"/>
          </p:nvSpPr>
          <p:spPr>
            <a:xfrm rot="5400000">
              <a:off x="5102341" y="3255318"/>
              <a:ext cx="471453" cy="354629"/>
            </a:xfrm>
            <a:prstGeom prst="triangle">
              <a:avLst/>
            </a:pr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2">
                    <a:alpha val="8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1292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0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42A7BE3-C1FB-4891-BE96-0CB75E27CC57}"/>
              </a:ext>
            </a:extLst>
          </p:cNvPr>
          <p:cNvSpPr/>
          <p:nvPr userDrawn="1"/>
        </p:nvSpPr>
        <p:spPr>
          <a:xfrm>
            <a:off x="136679" y="541361"/>
            <a:ext cx="435539" cy="4537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2C62CD9-B90B-4F03-BF3C-A366CDB5D76B}"/>
              </a:ext>
            </a:extLst>
          </p:cNvPr>
          <p:cNvSpPr/>
          <p:nvPr userDrawn="1"/>
        </p:nvSpPr>
        <p:spPr>
          <a:xfrm>
            <a:off x="0" y="420592"/>
            <a:ext cx="435540" cy="574556"/>
          </a:xfrm>
          <a:custGeom>
            <a:avLst/>
            <a:gdLst>
              <a:gd name="connsiteX0" fmla="*/ 11148 w 347241"/>
              <a:gd name="connsiteY0" fmla="*/ 0 h 574556"/>
              <a:gd name="connsiteX1" fmla="*/ 280021 w 347241"/>
              <a:gd name="connsiteY1" fmla="*/ 0 h 574556"/>
              <a:gd name="connsiteX2" fmla="*/ 347241 w 347241"/>
              <a:gd name="connsiteY2" fmla="*/ 67220 h 574556"/>
              <a:gd name="connsiteX3" fmla="*/ 347241 w 347241"/>
              <a:gd name="connsiteY3" fmla="*/ 507336 h 574556"/>
              <a:gd name="connsiteX4" fmla="*/ 280021 w 347241"/>
              <a:gd name="connsiteY4" fmla="*/ 574556 h 574556"/>
              <a:gd name="connsiteX5" fmla="*/ 11148 w 347241"/>
              <a:gd name="connsiteY5" fmla="*/ 574556 h 574556"/>
              <a:gd name="connsiteX6" fmla="*/ 0 w 347241"/>
              <a:gd name="connsiteY6" fmla="*/ 569938 h 574556"/>
              <a:gd name="connsiteX7" fmla="*/ 0 w 347241"/>
              <a:gd name="connsiteY7" fmla="*/ 4618 h 57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241" h="574556">
                <a:moveTo>
                  <a:pt x="11148" y="0"/>
                </a:moveTo>
                <a:lnTo>
                  <a:pt x="280021" y="0"/>
                </a:lnTo>
                <a:cubicBezTo>
                  <a:pt x="317146" y="0"/>
                  <a:pt x="347241" y="30095"/>
                  <a:pt x="347241" y="67220"/>
                </a:cubicBezTo>
                <a:lnTo>
                  <a:pt x="347241" y="507336"/>
                </a:lnTo>
                <a:cubicBezTo>
                  <a:pt x="347241" y="544461"/>
                  <a:pt x="317146" y="574556"/>
                  <a:pt x="280021" y="574556"/>
                </a:cubicBezTo>
                <a:lnTo>
                  <a:pt x="11148" y="574556"/>
                </a:lnTo>
                <a:lnTo>
                  <a:pt x="0" y="569938"/>
                </a:lnTo>
                <a:lnTo>
                  <a:pt x="0" y="46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E1ED6DD2-6FA7-4454-BC71-B82C2E02DE77}"/>
              </a:ext>
            </a:extLst>
          </p:cNvPr>
          <p:cNvSpPr/>
          <p:nvPr userDrawn="1"/>
        </p:nvSpPr>
        <p:spPr>
          <a:xfrm flipH="1">
            <a:off x="0" y="6568136"/>
            <a:ext cx="12192000" cy="312444"/>
          </a:xfrm>
          <a:custGeom>
            <a:avLst/>
            <a:gdLst>
              <a:gd name="connsiteX0" fmla="*/ 0 w 4661813"/>
              <a:gd name="connsiteY0" fmla="*/ 0 h 708666"/>
              <a:gd name="connsiteX1" fmla="*/ 501003 w 4661813"/>
              <a:gd name="connsiteY1" fmla="*/ 8417 h 708666"/>
              <a:gd name="connsiteX2" fmla="*/ 4205418 w 4661813"/>
              <a:gd name="connsiteY2" fmla="*/ 571570 h 708666"/>
              <a:gd name="connsiteX3" fmla="*/ 4661813 w 4661813"/>
              <a:gd name="connsiteY3" fmla="*/ 708666 h 708666"/>
              <a:gd name="connsiteX4" fmla="*/ 0 w 4661813"/>
              <a:gd name="connsiteY4" fmla="*/ 708666 h 708666"/>
              <a:gd name="connsiteX5" fmla="*/ 0 w 4661813"/>
              <a:gd name="connsiteY5" fmla="*/ 0 h 70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813" h="708666">
                <a:moveTo>
                  <a:pt x="0" y="0"/>
                </a:moveTo>
                <a:lnTo>
                  <a:pt x="501003" y="8417"/>
                </a:lnTo>
                <a:cubicBezTo>
                  <a:pt x="1809442" y="52486"/>
                  <a:pt x="3057377" y="248928"/>
                  <a:pt x="4205418" y="571570"/>
                </a:cubicBezTo>
                <a:lnTo>
                  <a:pt x="4661813" y="708666"/>
                </a:lnTo>
                <a:lnTo>
                  <a:pt x="0" y="7086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1FF556C2-43F4-40A3-9FF4-A993D2BB27EB}"/>
              </a:ext>
            </a:extLst>
          </p:cNvPr>
          <p:cNvSpPr/>
          <p:nvPr userDrawn="1"/>
        </p:nvSpPr>
        <p:spPr>
          <a:xfrm>
            <a:off x="0" y="6568136"/>
            <a:ext cx="10116273" cy="300867"/>
          </a:xfrm>
          <a:custGeom>
            <a:avLst/>
            <a:gdLst>
              <a:gd name="connsiteX0" fmla="*/ 0 w 4661813"/>
              <a:gd name="connsiteY0" fmla="*/ 0 h 708666"/>
              <a:gd name="connsiteX1" fmla="*/ 501003 w 4661813"/>
              <a:gd name="connsiteY1" fmla="*/ 8417 h 708666"/>
              <a:gd name="connsiteX2" fmla="*/ 4205418 w 4661813"/>
              <a:gd name="connsiteY2" fmla="*/ 571570 h 708666"/>
              <a:gd name="connsiteX3" fmla="*/ 4661813 w 4661813"/>
              <a:gd name="connsiteY3" fmla="*/ 708666 h 708666"/>
              <a:gd name="connsiteX4" fmla="*/ 0 w 4661813"/>
              <a:gd name="connsiteY4" fmla="*/ 708666 h 708666"/>
              <a:gd name="connsiteX5" fmla="*/ 0 w 4661813"/>
              <a:gd name="connsiteY5" fmla="*/ 0 h 70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813" h="708666">
                <a:moveTo>
                  <a:pt x="0" y="0"/>
                </a:moveTo>
                <a:lnTo>
                  <a:pt x="501003" y="8417"/>
                </a:lnTo>
                <a:cubicBezTo>
                  <a:pt x="1809442" y="52486"/>
                  <a:pt x="3057377" y="248928"/>
                  <a:pt x="4205418" y="571570"/>
                </a:cubicBezTo>
                <a:lnTo>
                  <a:pt x="4661813" y="708666"/>
                </a:lnTo>
                <a:lnTo>
                  <a:pt x="0" y="7086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5A40A1-89B7-46F3-B944-1E17098ED6E5}"/>
              </a:ext>
            </a:extLst>
          </p:cNvPr>
          <p:cNvSpPr txBox="1"/>
          <p:nvPr userDrawn="1"/>
        </p:nvSpPr>
        <p:spPr>
          <a:xfrm>
            <a:off x="9941891" y="6565819"/>
            <a:ext cx="1577009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52FC0E-7217-45D7-9DC0-63EDE94DF422}" type="slidenum">
              <a:rPr lang="zh-CN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17" name="图片 16">
            <a:hlinkClick r:id="rId2"/>
            <a:extLst>
              <a:ext uri="{FF2B5EF4-FFF2-40B4-BE49-F238E27FC236}">
                <a16:creationId xmlns:a16="http://schemas.microsoft.com/office/drawing/2014/main" id="{D86ABBFA-1229-4DBA-BF83-4AC696E974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13" y="623966"/>
            <a:ext cx="2724287" cy="3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47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08A881A6-B94F-9D46-BE99-8680996E7D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28" y="3227400"/>
            <a:ext cx="3054545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699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D93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D08BAF-3C6F-468C-A241-052DFBD33DB4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1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OfficePLUS.cn</a:t>
            </a:r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256016-57BB-4C11-A92A-987C7FAD6373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/>
              <a:t>中文 </a:t>
            </a:r>
            <a:r>
              <a:rPr lang="en-US" altLang="zh-CN"/>
              <a:t>OPPO Sans B</a:t>
            </a:r>
            <a:endParaRPr lang="zh-CN" altLang="en-US"/>
          </a:p>
          <a:p>
            <a:pPr lvl="0"/>
            <a:r>
              <a:rPr lang="zh-CN" altLang="en-US"/>
              <a:t>英文 </a:t>
            </a:r>
            <a:r>
              <a:rPr lang="en-US" altLang="zh-CN"/>
              <a:t>OPPO Sans R 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标题 </a:t>
            </a:r>
            <a:r>
              <a:rPr lang="en-US" altLang="zh-CN"/>
              <a:t>1.0</a:t>
            </a:r>
          </a:p>
          <a:p>
            <a:pPr lvl="0"/>
            <a:r>
              <a:rPr lang="zh-CN" altLang="en-US"/>
              <a:t>正文 </a:t>
            </a:r>
            <a:r>
              <a:rPr lang="en-US" altLang="zh-CN"/>
              <a:t>1.3</a:t>
            </a:r>
          </a:p>
          <a:p>
            <a:pPr lvl="0"/>
            <a:r>
              <a:rPr lang="en-US" altLang="zh-CN"/>
              <a:t>pexele</a:t>
            </a:r>
          </a:p>
          <a:p>
            <a:pPr lvl="0"/>
            <a:endParaRPr lang="en-US" altLang="zh-CN"/>
          </a:p>
          <a:p>
            <a:pPr lvl="0"/>
            <a:r>
              <a:rPr lang="zh-CN" altLang="en-US"/>
              <a:t>本网站所提供的任何信息内容（包括但不限于 </a:t>
            </a:r>
            <a:r>
              <a:rPr lang="en-US" altLang="zh-CN"/>
              <a:t>PPT </a:t>
            </a:r>
            <a:r>
              <a:rPr lang="zh-CN" altLang="en-US"/>
              <a:t>模板、</a:t>
            </a:r>
            <a:r>
              <a:rPr lang="en-US" altLang="zh-CN"/>
              <a:t>Word </a:t>
            </a:r>
            <a:r>
              <a:rPr lang="zh-CN" altLang="en-US"/>
              <a:t>文档、</a:t>
            </a:r>
            <a:r>
              <a:rPr lang="en-US" altLang="zh-CN"/>
              <a:t>Excel </a:t>
            </a:r>
            <a:r>
              <a:rPr lang="zh-CN" altLang="en-US"/>
              <a:t>图表、图片素材等）均受</a:t>
            </a:r>
            <a:r>
              <a:rPr lang="en-US" altLang="zh-CN"/>
              <a:t>《</a:t>
            </a:r>
            <a:r>
              <a:rPr lang="zh-CN" altLang="en-US"/>
              <a:t>中华人民共和国著作权法</a:t>
            </a:r>
            <a:r>
              <a:rPr lang="en-US" altLang="zh-CN"/>
              <a:t>》</a:t>
            </a:r>
            <a:r>
              <a:rPr lang="zh-CN" altLang="en-US"/>
              <a:t>、</a:t>
            </a:r>
            <a:r>
              <a:rPr lang="en-US" altLang="zh-CN"/>
              <a:t>《</a:t>
            </a:r>
            <a:r>
              <a:rPr lang="zh-CN" altLang="en-US"/>
              <a:t>信息网络传播权保护条例</a:t>
            </a:r>
            <a:r>
              <a:rPr lang="en-US" altLang="zh-CN"/>
              <a:t>》</a:t>
            </a:r>
            <a:r>
              <a:rPr lang="zh-CN" altLang="en-US"/>
              <a:t>及其他适用的法律法规的保护，未经权利人书面明确授权，信息内容的任何部分</a:t>
            </a:r>
            <a:r>
              <a:rPr lang="en-US" altLang="zh-CN"/>
              <a:t>(</a:t>
            </a:r>
            <a:r>
              <a:rPr lang="zh-CN" altLang="en-US"/>
              <a:t>包括图片或图表</a:t>
            </a:r>
            <a:r>
              <a:rPr lang="en-US" altLang="zh-CN"/>
              <a:t>)</a:t>
            </a:r>
            <a:r>
              <a:rPr lang="zh-CN" altLang="en-US"/>
              <a:t>不得被全部或部分的复制、传播、销售，否则将承担法律责任。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拾贰零玖</a:t>
            </a:r>
          </a:p>
          <a:p>
            <a:pPr lvl="0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70A8FD-CDF3-4721-BE73-4A74A46AB0AA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6"/>
            <a:ext cx="1657138" cy="440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867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/>
              <a:t>标注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21BE40-6048-4087-97C5-7A85EF62F365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2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字体使用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行距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素材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声明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724978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6D8023-5EA5-4AAE-B82C-BAD2DF2F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55186"/>
            <a:ext cx="10693400" cy="71361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A68AA9-BCAD-4D64-B969-BAF495CF0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168800"/>
            <a:ext cx="10871200" cy="4965300"/>
          </a:xfrm>
          <a:prstGeom prst="rect">
            <a:avLst/>
          </a:prstGeom>
        </p:spPr>
        <p:txBody>
          <a:bodyPr vert="horz" lIns="36000" tIns="45720" rIns="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F2B178-2206-45DB-AAFE-D229E137A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C5144-78A2-44C1-8AE8-5D1F74D5342B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CE5E89-8E80-4CB7-A6D6-FF7B6399A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E499B9-93B1-4003-BDCE-59C9B5023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3622F-77AB-4138-B81B-D0ABBB968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6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77" r:id="rId4"/>
    <p:sldLayoutId id="2147483660" r:id="rId5"/>
    <p:sldLayoutId id="2147483679" r:id="rId6"/>
    <p:sldLayoutId id="2147483665" r:id="rId7"/>
    <p:sldLayoutId id="214748367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E3754-C746-4CBA-861E-7BCF5B3178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9281" y="2437931"/>
            <a:ext cx="10193438" cy="1475001"/>
          </a:xfrm>
        </p:spPr>
        <p:txBody>
          <a:bodyPr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</a:rPr>
              <a:t>电子病历保护：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</a:rPr>
              <a:t>AES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</a:rPr>
              <a:t>、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</a:rPr>
              <a:t>RSA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</a:rPr>
              <a:t>与数字签名的综合应用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E67305-BD65-40B1-9CBC-94318C9D3841}"/>
              </a:ext>
            </a:extLst>
          </p:cNvPr>
          <p:cNvSpPr txBox="1"/>
          <p:nvPr/>
        </p:nvSpPr>
        <p:spPr>
          <a:xfrm>
            <a:off x="3800403" y="5389912"/>
            <a:ext cx="4233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小组成员：</a:t>
            </a:r>
            <a:r>
              <a:rPr lang="en-US" altLang="zh-CN" dirty="0"/>
              <a:t> </a:t>
            </a:r>
            <a:r>
              <a:rPr lang="zh-CN" altLang="en-US" dirty="0"/>
              <a:t>杨猛、黄静坡、何奕逊</a:t>
            </a:r>
          </a:p>
        </p:txBody>
      </p:sp>
    </p:spTree>
    <p:extLst>
      <p:ext uri="{BB962C8B-B14F-4D97-AF65-F5344CB8AC3E}">
        <p14:creationId xmlns:p14="http://schemas.microsoft.com/office/powerpoint/2010/main" val="2108159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641737" y="849610"/>
            <a:ext cx="609243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02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660400" y="3025076"/>
            <a:ext cx="5824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代码设计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7708774" y="3069183"/>
            <a:ext cx="729727" cy="719634"/>
          </a:xfrm>
          <a:custGeom>
            <a:avLst/>
            <a:gdLst>
              <a:gd name="connsiteX0" fmla="*/ 212671 w 576847"/>
              <a:gd name="connsiteY0" fmla="*/ 40207 h 568869"/>
              <a:gd name="connsiteX1" fmla="*/ 385135 w 576847"/>
              <a:gd name="connsiteY1" fmla="*/ 212367 h 568869"/>
              <a:gd name="connsiteX2" fmla="*/ 212671 w 576847"/>
              <a:gd name="connsiteY2" fmla="*/ 384527 h 568869"/>
              <a:gd name="connsiteX3" fmla="*/ 40207 w 576847"/>
              <a:gd name="connsiteY3" fmla="*/ 212367 h 568869"/>
              <a:gd name="connsiteX4" fmla="*/ 212671 w 576847"/>
              <a:gd name="connsiteY4" fmla="*/ 40207 h 568869"/>
              <a:gd name="connsiteX5" fmla="*/ 212663 w 576847"/>
              <a:gd name="connsiteY5" fmla="*/ 20479 h 568869"/>
              <a:gd name="connsiteX6" fmla="*/ 20507 w 576847"/>
              <a:gd name="connsiteY6" fmla="*/ 212378 h 568869"/>
              <a:gd name="connsiteX7" fmla="*/ 212663 w 576847"/>
              <a:gd name="connsiteY7" fmla="*/ 404276 h 568869"/>
              <a:gd name="connsiteX8" fmla="*/ 334944 w 576847"/>
              <a:gd name="connsiteY8" fmla="*/ 361042 h 568869"/>
              <a:gd name="connsiteX9" fmla="*/ 334944 w 576847"/>
              <a:gd name="connsiteY9" fmla="*/ 360284 h 568869"/>
              <a:gd name="connsiteX10" fmla="*/ 340260 w 576847"/>
              <a:gd name="connsiteY10" fmla="*/ 355733 h 568869"/>
              <a:gd name="connsiteX11" fmla="*/ 350134 w 576847"/>
              <a:gd name="connsiteY11" fmla="*/ 346631 h 568869"/>
              <a:gd name="connsiteX12" fmla="*/ 353172 w 576847"/>
              <a:gd name="connsiteY12" fmla="*/ 342838 h 568869"/>
              <a:gd name="connsiteX13" fmla="*/ 363045 w 576847"/>
              <a:gd name="connsiteY13" fmla="*/ 331461 h 568869"/>
              <a:gd name="connsiteX14" fmla="*/ 404818 w 576847"/>
              <a:gd name="connsiteY14" fmla="*/ 212378 h 568869"/>
              <a:gd name="connsiteX15" fmla="*/ 212663 w 576847"/>
              <a:gd name="connsiteY15" fmla="*/ 20479 h 568869"/>
              <a:gd name="connsiteX16" fmla="*/ 212663 w 576847"/>
              <a:gd name="connsiteY16" fmla="*/ 0 h 568869"/>
              <a:gd name="connsiteX17" fmla="*/ 425325 w 576847"/>
              <a:gd name="connsiteY17" fmla="*/ 212378 h 568869"/>
              <a:gd name="connsiteX18" fmla="*/ 385071 w 576847"/>
              <a:gd name="connsiteY18" fmla="*/ 336012 h 568869"/>
              <a:gd name="connsiteX19" fmla="*/ 434439 w 576847"/>
              <a:gd name="connsiteY19" fmla="*/ 383797 h 568869"/>
              <a:gd name="connsiteX20" fmla="*/ 448870 w 576847"/>
              <a:gd name="connsiteY20" fmla="*/ 369386 h 568869"/>
              <a:gd name="connsiteX21" fmla="*/ 562037 w 576847"/>
              <a:gd name="connsiteY21" fmla="*/ 482401 h 568869"/>
              <a:gd name="connsiteX22" fmla="*/ 562037 w 576847"/>
              <a:gd name="connsiteY22" fmla="*/ 553699 h 568869"/>
              <a:gd name="connsiteX23" fmla="*/ 526340 w 576847"/>
              <a:gd name="connsiteY23" fmla="*/ 568869 h 568869"/>
              <a:gd name="connsiteX24" fmla="*/ 490643 w 576847"/>
              <a:gd name="connsiteY24" fmla="*/ 553699 h 568869"/>
              <a:gd name="connsiteX25" fmla="*/ 377476 w 576847"/>
              <a:gd name="connsiteY25" fmla="*/ 440684 h 568869"/>
              <a:gd name="connsiteX26" fmla="*/ 391147 w 576847"/>
              <a:gd name="connsiteY26" fmla="*/ 426273 h 568869"/>
              <a:gd name="connsiteX27" fmla="*/ 343298 w 576847"/>
              <a:gd name="connsiteY27" fmla="*/ 380005 h 568869"/>
              <a:gd name="connsiteX28" fmla="*/ 212663 w 576847"/>
              <a:gd name="connsiteY28" fmla="*/ 424756 h 568869"/>
              <a:gd name="connsiteX29" fmla="*/ 0 w 576847"/>
              <a:gd name="connsiteY29" fmla="*/ 212378 h 568869"/>
              <a:gd name="connsiteX30" fmla="*/ 212663 w 576847"/>
              <a:gd name="connsiteY30" fmla="*/ 0 h 56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6847" h="568869">
                <a:moveTo>
                  <a:pt x="212671" y="40207"/>
                </a:moveTo>
                <a:cubicBezTo>
                  <a:pt x="307920" y="40207"/>
                  <a:pt x="385135" y="117286"/>
                  <a:pt x="385135" y="212367"/>
                </a:cubicBezTo>
                <a:cubicBezTo>
                  <a:pt x="385135" y="307448"/>
                  <a:pt x="307920" y="384527"/>
                  <a:pt x="212671" y="384527"/>
                </a:cubicBezTo>
                <a:cubicBezTo>
                  <a:pt x="117422" y="384527"/>
                  <a:pt x="40207" y="307448"/>
                  <a:pt x="40207" y="212367"/>
                </a:cubicBezTo>
                <a:cubicBezTo>
                  <a:pt x="40207" y="117286"/>
                  <a:pt x="117422" y="40207"/>
                  <a:pt x="212671" y="40207"/>
                </a:cubicBezTo>
                <a:close/>
                <a:moveTo>
                  <a:pt x="212663" y="20479"/>
                </a:moveTo>
                <a:cubicBezTo>
                  <a:pt x="106331" y="20479"/>
                  <a:pt x="20507" y="106189"/>
                  <a:pt x="20507" y="212378"/>
                </a:cubicBezTo>
                <a:cubicBezTo>
                  <a:pt x="20507" y="318567"/>
                  <a:pt x="106331" y="404276"/>
                  <a:pt x="212663" y="404276"/>
                </a:cubicBezTo>
                <a:cubicBezTo>
                  <a:pt x="258993" y="404276"/>
                  <a:pt x="301525" y="388348"/>
                  <a:pt x="334944" y="361042"/>
                </a:cubicBezTo>
                <a:lnTo>
                  <a:pt x="334944" y="360284"/>
                </a:lnTo>
                <a:cubicBezTo>
                  <a:pt x="337222" y="358767"/>
                  <a:pt x="338741" y="357250"/>
                  <a:pt x="340260" y="355733"/>
                </a:cubicBezTo>
                <a:cubicBezTo>
                  <a:pt x="344058" y="352699"/>
                  <a:pt x="347096" y="349665"/>
                  <a:pt x="350134" y="346631"/>
                </a:cubicBezTo>
                <a:cubicBezTo>
                  <a:pt x="351653" y="345114"/>
                  <a:pt x="352412" y="344355"/>
                  <a:pt x="353172" y="342838"/>
                </a:cubicBezTo>
                <a:cubicBezTo>
                  <a:pt x="356969" y="339046"/>
                  <a:pt x="360007" y="336012"/>
                  <a:pt x="363045" y="331461"/>
                </a:cubicBezTo>
                <a:cubicBezTo>
                  <a:pt x="389628" y="298846"/>
                  <a:pt x="404818" y="257887"/>
                  <a:pt x="404818" y="212378"/>
                </a:cubicBezTo>
                <a:cubicBezTo>
                  <a:pt x="404818" y="106189"/>
                  <a:pt x="318994" y="20479"/>
                  <a:pt x="212663" y="20479"/>
                </a:cubicBezTo>
                <a:close/>
                <a:moveTo>
                  <a:pt x="212663" y="0"/>
                </a:moveTo>
                <a:cubicBezTo>
                  <a:pt x="329627" y="0"/>
                  <a:pt x="425325" y="95570"/>
                  <a:pt x="425325" y="212378"/>
                </a:cubicBezTo>
                <a:cubicBezTo>
                  <a:pt x="425325" y="258646"/>
                  <a:pt x="410135" y="301121"/>
                  <a:pt x="385071" y="336012"/>
                </a:cubicBezTo>
                <a:lnTo>
                  <a:pt x="434439" y="383797"/>
                </a:lnTo>
                <a:lnTo>
                  <a:pt x="448870" y="369386"/>
                </a:lnTo>
                <a:lnTo>
                  <a:pt x="562037" y="482401"/>
                </a:lnTo>
                <a:cubicBezTo>
                  <a:pt x="581784" y="502122"/>
                  <a:pt x="581784" y="533978"/>
                  <a:pt x="562037" y="553699"/>
                </a:cubicBezTo>
                <a:cubicBezTo>
                  <a:pt x="552163" y="563560"/>
                  <a:pt x="540011" y="568869"/>
                  <a:pt x="526340" y="568869"/>
                </a:cubicBezTo>
                <a:cubicBezTo>
                  <a:pt x="512669" y="568869"/>
                  <a:pt x="499757" y="563560"/>
                  <a:pt x="490643" y="553699"/>
                </a:cubicBezTo>
                <a:lnTo>
                  <a:pt x="377476" y="440684"/>
                </a:lnTo>
                <a:lnTo>
                  <a:pt x="391147" y="426273"/>
                </a:lnTo>
                <a:lnTo>
                  <a:pt x="343298" y="380005"/>
                </a:lnTo>
                <a:cubicBezTo>
                  <a:pt x="306842" y="408069"/>
                  <a:pt x="262031" y="424756"/>
                  <a:pt x="212663" y="424756"/>
                </a:cubicBezTo>
                <a:cubicBezTo>
                  <a:pt x="95698" y="424756"/>
                  <a:pt x="0" y="329186"/>
                  <a:pt x="0" y="212378"/>
                </a:cubicBezTo>
                <a:cubicBezTo>
                  <a:pt x="0" y="95570"/>
                  <a:pt x="95698" y="0"/>
                  <a:pt x="212663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21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样式表设计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9C4A7D-78AF-38F9-6C71-ABE6ED946FBC}"/>
              </a:ext>
            </a:extLst>
          </p:cNvPr>
          <p:cNvSpPr/>
          <p:nvPr/>
        </p:nvSpPr>
        <p:spPr>
          <a:xfrm>
            <a:off x="8645810" y="389668"/>
            <a:ext cx="3026979" cy="770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0E479D-2208-F0D4-D0B8-1542956A4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4" y="72572"/>
            <a:ext cx="4128053" cy="65993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6EC451-7F7B-5C1F-EAAF-350DB023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" t="14313" r="38706" b="48136"/>
          <a:stretch/>
        </p:blipFill>
        <p:spPr>
          <a:xfrm>
            <a:off x="107206" y="1232179"/>
            <a:ext cx="7327812" cy="36329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8E1DC94-C0A5-FE70-F1FE-DDDEAA06B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823" y="2748860"/>
            <a:ext cx="525307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latin typeface="Arial" panose="020B0604020202020204" pitchFamily="34" charset="0"/>
                <a:ea typeface="-apple-system"/>
              </a:rPr>
              <a:t>这个文件是一个CSS样式表，名为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latin typeface="Arial Unicode MS"/>
              </a:rPr>
              <a:t>styles.css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ea typeface="-apple-system"/>
              </a:rPr>
              <a:t>，它包含了一系列的CSS规则，用于定义网页的视觉样式和布局。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如全局样式</a:t>
            </a:r>
            <a:r>
              <a:rPr lang="en-US" altLang="zh-CN" sz="2000" dirty="0"/>
              <a:t>body</a:t>
            </a:r>
            <a:r>
              <a:rPr lang="zh-CN" altLang="en-US" sz="2000" dirty="0"/>
              <a:t>、容器样式</a:t>
            </a:r>
            <a:r>
              <a:rPr lang="en-US" altLang="zh-CN" sz="2000" dirty="0"/>
              <a:t>.container</a:t>
            </a:r>
            <a:r>
              <a:rPr lang="zh-CN" altLang="en-US" sz="2000" dirty="0"/>
              <a:t>、标题样式</a:t>
            </a:r>
            <a:r>
              <a:rPr lang="en-US" altLang="zh-CN" sz="2000" dirty="0"/>
              <a:t>h1</a:t>
            </a:r>
            <a:r>
              <a:rPr lang="zh-CN" altLang="en-US" sz="2000" dirty="0"/>
              <a:t>等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AC295-4777-CE79-0C4E-5F75F149635B}"/>
              </a:ext>
            </a:extLst>
          </p:cNvPr>
          <p:cNvSpPr txBox="1"/>
          <p:nvPr/>
        </p:nvSpPr>
        <p:spPr>
          <a:xfrm>
            <a:off x="6334760" y="6173777"/>
            <a:ext cx="1500877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部分代码展示</a:t>
            </a:r>
          </a:p>
        </p:txBody>
      </p:sp>
    </p:spTree>
    <p:extLst>
      <p:ext uri="{BB962C8B-B14F-4D97-AF65-F5344CB8AC3E}">
        <p14:creationId xmlns:p14="http://schemas.microsoft.com/office/powerpoint/2010/main" val="348506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前端设计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D64312-2918-5DAF-568A-DD3E745CB1F1}"/>
              </a:ext>
            </a:extLst>
          </p:cNvPr>
          <p:cNvSpPr/>
          <p:nvPr/>
        </p:nvSpPr>
        <p:spPr>
          <a:xfrm>
            <a:off x="8596306" y="296392"/>
            <a:ext cx="3120626" cy="93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39B1EC-6407-A87C-290F-3A5A8155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1" t="-18561" r="83619" b="18561"/>
          <a:stretch/>
        </p:blipFill>
        <p:spPr>
          <a:xfrm>
            <a:off x="0" y="1144472"/>
            <a:ext cx="2047244" cy="8833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263D2D-E8E7-E619-8010-6A5B5A2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221" r="42379"/>
          <a:stretch/>
        </p:blipFill>
        <p:spPr>
          <a:xfrm>
            <a:off x="1858057" y="1316179"/>
            <a:ext cx="1877598" cy="8833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4E830C-9F9B-4BEF-8824-4F00AE83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017" r="15896"/>
          <a:stretch/>
        </p:blipFill>
        <p:spPr>
          <a:xfrm>
            <a:off x="3759027" y="1316179"/>
            <a:ext cx="2326990" cy="8833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5E2B3F4-9E00-58D1-B584-4C3B8EE4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17"/>
          <a:stretch/>
        </p:blipFill>
        <p:spPr>
          <a:xfrm>
            <a:off x="6318871" y="189186"/>
            <a:ext cx="5936140" cy="6479627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43D15896-26A3-890A-7C98-4F3A81FC0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98" y="3175883"/>
            <a:ext cx="4588765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060607"/>
                </a:solidFill>
                <a:ea typeface="-apple-system"/>
              </a:rPr>
              <a:t>该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latin typeface="Arial" panose="020B0604020202020204" pitchFamily="34" charset="0"/>
                <a:ea typeface="-apple-system"/>
              </a:rPr>
              <a:t>HTML文档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ea typeface="-apple-system"/>
              </a:rPr>
              <a:t>构成了一个病历加密解密系统的前端界面。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72E06B4-3F4D-033E-DA36-B228EAD8F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34" y="0"/>
            <a:ext cx="536391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388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后端设计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57EDCF-BED7-2810-E969-EE0CA24E2495}"/>
              </a:ext>
            </a:extLst>
          </p:cNvPr>
          <p:cNvSpPr/>
          <p:nvPr/>
        </p:nvSpPr>
        <p:spPr>
          <a:xfrm>
            <a:off x="8444011" y="389668"/>
            <a:ext cx="3663906" cy="116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645997-72DF-03C2-75B0-68E34557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4" y="238431"/>
            <a:ext cx="10895763" cy="63811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52B999-D3CC-F514-91E6-C0FCA73C7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0" y="488453"/>
            <a:ext cx="11723239" cy="58810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9AB965-ADF8-83EF-A8E6-9B10BEF96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5709"/>
            <a:ext cx="12192000" cy="104088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D095B96-5A95-19B3-80CF-31D351F9F568}"/>
              </a:ext>
            </a:extLst>
          </p:cNvPr>
          <p:cNvSpPr/>
          <p:nvPr/>
        </p:nvSpPr>
        <p:spPr>
          <a:xfrm>
            <a:off x="56756" y="2459420"/>
            <a:ext cx="12135244" cy="3279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EE2076-3C4F-D5CF-CF3C-7AFB294F85BD}"/>
              </a:ext>
            </a:extLst>
          </p:cNvPr>
          <p:cNvSpPr txBox="1"/>
          <p:nvPr/>
        </p:nvSpPr>
        <p:spPr>
          <a:xfrm>
            <a:off x="517109" y="3047161"/>
            <a:ext cx="11313335" cy="1165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生成的密文文件及密钥文件以</a:t>
            </a:r>
            <a:r>
              <a:rPr lang="en-US" altLang="zh-CN"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格式保存于</a:t>
            </a:r>
            <a:r>
              <a:rPr lang="en-US" altLang="zh-CN"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盘中，方便后续需要查看往年电子病历时提供便利</a:t>
            </a:r>
          </a:p>
        </p:txBody>
      </p:sp>
    </p:spTree>
    <p:extLst>
      <p:ext uri="{BB962C8B-B14F-4D97-AF65-F5344CB8AC3E}">
        <p14:creationId xmlns:p14="http://schemas.microsoft.com/office/powerpoint/2010/main" val="130945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5480103" y="849610"/>
            <a:ext cx="630549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03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5746803" y="3025076"/>
            <a:ext cx="5815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页面及功能展示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15CDE6F-1223-43B1-8944-F62EA21CF0DC}"/>
              </a:ext>
            </a:extLst>
          </p:cNvPr>
          <p:cNvSpPr>
            <a:spLocks noChangeAspect="1"/>
          </p:cNvSpPr>
          <p:nvPr/>
        </p:nvSpPr>
        <p:spPr bwMode="auto">
          <a:xfrm>
            <a:off x="3801306" y="3032338"/>
            <a:ext cx="693589" cy="793324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747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页面及功能展示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43DC06D-F611-1437-87E1-10AACBC3661C}"/>
              </a:ext>
            </a:extLst>
          </p:cNvPr>
          <p:cNvSpPr/>
          <p:nvPr/>
        </p:nvSpPr>
        <p:spPr>
          <a:xfrm>
            <a:off x="8601666" y="138737"/>
            <a:ext cx="3304453" cy="10057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93CA4E-AA47-FE3A-89E7-AE351749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81" y="1144472"/>
            <a:ext cx="5274310" cy="47853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FFA7A2-979E-D039-E576-D497F57C8594}"/>
              </a:ext>
            </a:extLst>
          </p:cNvPr>
          <p:cNvSpPr txBox="1"/>
          <p:nvPr/>
        </p:nvSpPr>
        <p:spPr>
          <a:xfrm>
            <a:off x="6337738" y="3037290"/>
            <a:ext cx="4698124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输入患者及医生个人信息、医生诊断等，提交进行加密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B1497-C491-E92B-B0CE-C7FA6E18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28" y="1311460"/>
            <a:ext cx="7016191" cy="47109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C7A10B-9858-58D5-A34D-C41466E427C6}"/>
              </a:ext>
            </a:extLst>
          </p:cNvPr>
          <p:cNvSpPr txBox="1"/>
          <p:nvPr/>
        </p:nvSpPr>
        <p:spPr>
          <a:xfrm>
            <a:off x="8336072" y="3537152"/>
            <a:ext cx="4326058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加密结果展示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A533F7-4BE2-7AE1-36C9-F2F2335A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7" y="2162902"/>
            <a:ext cx="6005830" cy="25321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445FA8-4721-FB40-ED0D-155508C2DB17}"/>
              </a:ext>
            </a:extLst>
          </p:cNvPr>
          <p:cNvSpPr txBox="1"/>
          <p:nvPr/>
        </p:nvSpPr>
        <p:spPr>
          <a:xfrm>
            <a:off x="7684559" y="2791050"/>
            <a:ext cx="3701744" cy="149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选择病历文件进行解密，如本例对刚才加密的文件进行解密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B5E31-91D8-DF57-DA3A-62FB2BD72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41" y="1131776"/>
            <a:ext cx="5274310" cy="18770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0F892F-6E40-BD7F-F027-4F636C919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59" y="3038117"/>
            <a:ext cx="5274310" cy="11042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2FDC67-11D3-995E-D4EF-70F6A381E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290" y="4142382"/>
            <a:ext cx="5274310" cy="13430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E4987A4-54AA-6CD0-C4A2-C3A931C855BD}"/>
              </a:ext>
            </a:extLst>
          </p:cNvPr>
          <p:cNvSpPr txBox="1"/>
          <p:nvPr/>
        </p:nvSpPr>
        <p:spPr>
          <a:xfrm>
            <a:off x="7334709" y="2954459"/>
            <a:ext cx="4502632" cy="1165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解密后的数据包含了原文、数字摘要及数字签名</a:t>
            </a:r>
          </a:p>
        </p:txBody>
      </p:sp>
    </p:spTree>
    <p:extLst>
      <p:ext uri="{BB962C8B-B14F-4D97-AF65-F5344CB8AC3E}">
        <p14:creationId xmlns:p14="http://schemas.microsoft.com/office/powerpoint/2010/main" val="873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10" grpId="0"/>
      <p:bldP spid="10" grpId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632212" y="849610"/>
            <a:ext cx="611148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04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660401" y="3025076"/>
            <a:ext cx="5824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未来展望与改进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ACE96A-A826-405D-9C1E-36974B7CD7D7}"/>
              </a:ext>
            </a:extLst>
          </p:cNvPr>
          <p:cNvSpPr txBox="1"/>
          <p:nvPr/>
        </p:nvSpPr>
        <p:spPr>
          <a:xfrm>
            <a:off x="1457362" y="3744710"/>
            <a:ext cx="4461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/>
              <a:t>THIS IS JUST A PIECE OF DECORATIVE TEXT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7708774" y="3113442"/>
            <a:ext cx="729727" cy="631115"/>
          </a:xfrm>
          <a:custGeom>
            <a:avLst/>
            <a:gdLst>
              <a:gd name="connsiteX0" fmla="*/ 527054 w 559361"/>
              <a:gd name="connsiteY0" fmla="*/ 299251 h 483772"/>
              <a:gd name="connsiteX1" fmla="*/ 559361 w 559361"/>
              <a:gd name="connsiteY1" fmla="*/ 327623 h 483772"/>
              <a:gd name="connsiteX2" fmla="*/ 280405 w 559361"/>
              <a:gd name="connsiteY2" fmla="*/ 483772 h 483772"/>
              <a:gd name="connsiteX3" fmla="*/ 0 w 559361"/>
              <a:gd name="connsiteY3" fmla="*/ 327623 h 483772"/>
              <a:gd name="connsiteX4" fmla="*/ 32307 w 559361"/>
              <a:gd name="connsiteY4" fmla="*/ 300494 h 483772"/>
              <a:gd name="connsiteX5" fmla="*/ 280405 w 559361"/>
              <a:gd name="connsiteY5" fmla="*/ 433448 h 483772"/>
              <a:gd name="connsiteX6" fmla="*/ 32307 w 559361"/>
              <a:gd name="connsiteY6" fmla="*/ 214135 h 483772"/>
              <a:gd name="connsiteX7" fmla="*/ 280405 w 559361"/>
              <a:gd name="connsiteY7" fmla="*/ 346882 h 483772"/>
              <a:gd name="connsiteX8" fmla="*/ 527054 w 559361"/>
              <a:gd name="connsiteY8" fmla="*/ 214135 h 483772"/>
              <a:gd name="connsiteX9" fmla="*/ 559361 w 559361"/>
              <a:gd name="connsiteY9" fmla="*/ 242507 h 483772"/>
              <a:gd name="connsiteX10" fmla="*/ 280405 w 559361"/>
              <a:gd name="connsiteY10" fmla="*/ 398449 h 483772"/>
              <a:gd name="connsiteX11" fmla="*/ 0 w 559361"/>
              <a:gd name="connsiteY11" fmla="*/ 242507 h 483772"/>
              <a:gd name="connsiteX12" fmla="*/ 280405 w 559361"/>
              <a:gd name="connsiteY12" fmla="*/ 0 h 483772"/>
              <a:gd name="connsiteX13" fmla="*/ 559361 w 559361"/>
              <a:gd name="connsiteY13" fmla="*/ 155942 h 483772"/>
              <a:gd name="connsiteX14" fmla="*/ 280405 w 559361"/>
              <a:gd name="connsiteY14" fmla="*/ 312091 h 483772"/>
              <a:gd name="connsiteX15" fmla="*/ 0 w 559361"/>
              <a:gd name="connsiteY15" fmla="*/ 155942 h 48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9361" h="483772">
                <a:moveTo>
                  <a:pt x="527054" y="299251"/>
                </a:moveTo>
                <a:lnTo>
                  <a:pt x="559361" y="327623"/>
                </a:lnTo>
                <a:lnTo>
                  <a:pt x="280405" y="483772"/>
                </a:lnTo>
                <a:lnTo>
                  <a:pt x="0" y="327623"/>
                </a:lnTo>
                <a:lnTo>
                  <a:pt x="32307" y="300494"/>
                </a:lnTo>
                <a:lnTo>
                  <a:pt x="280405" y="433448"/>
                </a:lnTo>
                <a:close/>
                <a:moveTo>
                  <a:pt x="32307" y="214135"/>
                </a:moveTo>
                <a:lnTo>
                  <a:pt x="280405" y="346882"/>
                </a:lnTo>
                <a:lnTo>
                  <a:pt x="527054" y="214135"/>
                </a:lnTo>
                <a:lnTo>
                  <a:pt x="559361" y="242507"/>
                </a:lnTo>
                <a:lnTo>
                  <a:pt x="280405" y="398449"/>
                </a:lnTo>
                <a:lnTo>
                  <a:pt x="0" y="242507"/>
                </a:lnTo>
                <a:close/>
                <a:moveTo>
                  <a:pt x="280405" y="0"/>
                </a:moveTo>
                <a:lnTo>
                  <a:pt x="559361" y="155942"/>
                </a:lnTo>
                <a:lnTo>
                  <a:pt x="280405" y="312091"/>
                </a:lnTo>
                <a:lnTo>
                  <a:pt x="0" y="155942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35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150049" cy="754804"/>
          </a:xfrm>
          <a:prstGeom prst="rect">
            <a:avLst/>
          </a:prstGeom>
        </p:spPr>
        <p:txBody>
          <a:bodyPr vert="horz" wrap="square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未来展望与改进</a:t>
            </a:r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8F0D622F-756F-D012-826D-641897E6C124}"/>
              </a:ext>
            </a:extLst>
          </p:cNvPr>
          <p:cNvSpPr/>
          <p:nvPr/>
        </p:nvSpPr>
        <p:spPr>
          <a:xfrm>
            <a:off x="712601" y="1746820"/>
            <a:ext cx="2446808" cy="1973843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850492B-9D56-45C6-2D99-991AEF4B4F08}"/>
              </a:ext>
            </a:extLst>
          </p:cNvPr>
          <p:cNvSpPr/>
          <p:nvPr/>
        </p:nvSpPr>
        <p:spPr>
          <a:xfrm>
            <a:off x="4452182" y="1746819"/>
            <a:ext cx="2446808" cy="1973843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1EF70EA7-98F7-FFA1-67B8-74B310AB39A4}"/>
              </a:ext>
            </a:extLst>
          </p:cNvPr>
          <p:cNvSpPr/>
          <p:nvPr/>
        </p:nvSpPr>
        <p:spPr>
          <a:xfrm>
            <a:off x="8191762" y="1746819"/>
            <a:ext cx="2446808" cy="1973843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DCE96CF-DE06-4340-EAF0-F335819AADEE}"/>
              </a:ext>
            </a:extLst>
          </p:cNvPr>
          <p:cNvCxnSpPr>
            <a:stCxn id="16" idx="3"/>
          </p:cNvCxnSpPr>
          <p:nvPr/>
        </p:nvCxnSpPr>
        <p:spPr>
          <a:xfrm>
            <a:off x="712601" y="2733742"/>
            <a:ext cx="0" cy="30553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B4EE1A6-A439-5074-CBFE-B8AEA3C4EA79}"/>
              </a:ext>
            </a:extLst>
          </p:cNvPr>
          <p:cNvCxnSpPr/>
          <p:nvPr/>
        </p:nvCxnSpPr>
        <p:spPr>
          <a:xfrm>
            <a:off x="3159409" y="2733740"/>
            <a:ext cx="0" cy="30553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98A0E69-AB4B-F0A1-7D27-4BBAA8B111AA}"/>
              </a:ext>
            </a:extLst>
          </p:cNvPr>
          <p:cNvCxnSpPr/>
          <p:nvPr/>
        </p:nvCxnSpPr>
        <p:spPr>
          <a:xfrm>
            <a:off x="4452182" y="2733740"/>
            <a:ext cx="0" cy="30553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ED29A40-27F5-643A-5BEA-CB440638CEF5}"/>
              </a:ext>
            </a:extLst>
          </p:cNvPr>
          <p:cNvCxnSpPr/>
          <p:nvPr/>
        </p:nvCxnSpPr>
        <p:spPr>
          <a:xfrm>
            <a:off x="6898990" y="2733740"/>
            <a:ext cx="0" cy="30553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0454474-0280-5D31-F6AB-C2DDB0AD5E5A}"/>
              </a:ext>
            </a:extLst>
          </p:cNvPr>
          <p:cNvCxnSpPr/>
          <p:nvPr/>
        </p:nvCxnSpPr>
        <p:spPr>
          <a:xfrm>
            <a:off x="8185455" y="2733740"/>
            <a:ext cx="0" cy="30553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A2E2BCA-A550-CC55-0DB6-338816157ED6}"/>
              </a:ext>
            </a:extLst>
          </p:cNvPr>
          <p:cNvCxnSpPr/>
          <p:nvPr/>
        </p:nvCxnSpPr>
        <p:spPr>
          <a:xfrm>
            <a:off x="10638570" y="2733740"/>
            <a:ext cx="0" cy="30553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0FD9D14-E609-769B-D4A0-E6303A001423}"/>
              </a:ext>
            </a:extLst>
          </p:cNvPr>
          <p:cNvSpPr txBox="1"/>
          <p:nvPr/>
        </p:nvSpPr>
        <p:spPr>
          <a:xfrm>
            <a:off x="805697" y="4057041"/>
            <a:ext cx="2296957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优化前端界面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2BFF97-1F52-2596-68C7-8F3EA04EF4F0}"/>
              </a:ext>
            </a:extLst>
          </p:cNvPr>
          <p:cNvSpPr txBox="1"/>
          <p:nvPr/>
        </p:nvSpPr>
        <p:spPr>
          <a:xfrm>
            <a:off x="4628756" y="4063347"/>
            <a:ext cx="2175639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改进加密算法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0923B5-0646-8AAE-C721-1CAA7078CB1E}"/>
              </a:ext>
            </a:extLst>
          </p:cNvPr>
          <p:cNvSpPr txBox="1"/>
          <p:nvPr/>
        </p:nvSpPr>
        <p:spPr>
          <a:xfrm>
            <a:off x="8403021" y="4057041"/>
            <a:ext cx="2175639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拓宽软件功能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40FAA3B-F36C-658D-5777-576AD847C071}"/>
              </a:ext>
            </a:extLst>
          </p:cNvPr>
          <p:cNvSpPr/>
          <p:nvPr/>
        </p:nvSpPr>
        <p:spPr>
          <a:xfrm>
            <a:off x="8324193" y="245942"/>
            <a:ext cx="3436882" cy="102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3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6C1ADC8-BAE1-4FBA-BE38-C60681AA5863}"/>
              </a:ext>
            </a:extLst>
          </p:cNvPr>
          <p:cNvSpPr txBox="1">
            <a:spLocks/>
          </p:cNvSpPr>
          <p:nvPr/>
        </p:nvSpPr>
        <p:spPr>
          <a:xfrm>
            <a:off x="1549575" y="1682549"/>
            <a:ext cx="9406360" cy="1059503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 b="1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6600" b="0" dirty="0"/>
              <a:t>感谢聆听！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D463019-9445-7E47-A293-BE6F79C22B60}"/>
              </a:ext>
            </a:extLst>
          </p:cNvPr>
          <p:cNvSpPr/>
          <p:nvPr/>
        </p:nvSpPr>
        <p:spPr>
          <a:xfrm>
            <a:off x="313507" y="3084246"/>
            <a:ext cx="11554099" cy="174389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4F1FA3-8D50-67CF-C54F-52EC19863ECA}"/>
              </a:ext>
            </a:extLst>
          </p:cNvPr>
          <p:cNvSpPr/>
          <p:nvPr/>
        </p:nvSpPr>
        <p:spPr>
          <a:xfrm>
            <a:off x="391886" y="3956191"/>
            <a:ext cx="11416937" cy="1743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10B0FC-E8F1-29DD-D8A8-04670FC40EB3}"/>
              </a:ext>
            </a:extLst>
          </p:cNvPr>
          <p:cNvSpPr/>
          <p:nvPr/>
        </p:nvSpPr>
        <p:spPr>
          <a:xfrm>
            <a:off x="-67491" y="3742508"/>
            <a:ext cx="459377" cy="826848"/>
          </a:xfrm>
          <a:prstGeom prst="rect">
            <a:avLst/>
          </a:prstGeom>
          <a:solidFill>
            <a:srgbClr val="0D7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14B54B-470B-72E0-23E5-CCFDE3E09578}"/>
              </a:ext>
            </a:extLst>
          </p:cNvPr>
          <p:cNvSpPr/>
          <p:nvPr/>
        </p:nvSpPr>
        <p:spPr>
          <a:xfrm>
            <a:off x="11803563" y="3742508"/>
            <a:ext cx="459377" cy="826848"/>
          </a:xfrm>
          <a:prstGeom prst="rect">
            <a:avLst/>
          </a:prstGeom>
          <a:solidFill>
            <a:srgbClr val="0D7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D16192-920B-1867-121A-3EBD744FD296}"/>
              </a:ext>
            </a:extLst>
          </p:cNvPr>
          <p:cNvSpPr txBox="1"/>
          <p:nvPr/>
        </p:nvSpPr>
        <p:spPr>
          <a:xfrm>
            <a:off x="12092035" y="4255848"/>
            <a:ext cx="9547229" cy="21941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杨猛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汇报答辩：</a:t>
            </a:r>
            <a:endParaRPr lang="en-US" altLang="zh-CN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黄静坡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PPT</a:t>
            </a:r>
            <a:r>
              <a: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制作：</a:t>
            </a:r>
            <a:endParaRPr lang="en-US" altLang="zh-CN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何奕逊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文档撰写：</a:t>
            </a:r>
            <a:endParaRPr lang="en-US" altLang="zh-CN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杨猛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代码设计：</a:t>
            </a:r>
            <a:endParaRPr lang="en-US" altLang="zh-CN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何奕逊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黄静坡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杨猛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思路构建：</a:t>
            </a:r>
            <a:endParaRPr lang="en-US" altLang="zh-CN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小组分工：</a:t>
            </a:r>
            <a:endParaRPr lang="en-US" altLang="zh-CN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组员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--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何奕逊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组员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--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黄静坡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hangingPunct="0">
              <a:lnSpc>
                <a:spcPct val="130000"/>
              </a:lnSpc>
            </a:pPr>
            <a:r>
              <a: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组长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--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杨猛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</a:p>
          <a:p>
            <a:pPr algn="just" hangingPunct="0">
              <a:lnSpc>
                <a:spcPct val="130000"/>
              </a:lnSpc>
            </a:pPr>
            <a:r>
              <a: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小组成员：</a:t>
            </a:r>
            <a:endParaRPr lang="en-US" altLang="zh-CN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4.44444E-6 L -1.78294 4.44444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33867-01D4-4CB4-B2E9-F4C938BF78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9026" y="2632381"/>
            <a:ext cx="2618226" cy="979698"/>
          </a:xfrm>
        </p:spPr>
        <p:txBody>
          <a:bodyPr>
            <a:spAutoFit/>
          </a:bodyPr>
          <a:lstStyle/>
          <a:p>
            <a:pPr algn="ctr"/>
            <a:r>
              <a:rPr lang="zh-CN" altLang="en-US" sz="6000" spc="600" dirty="0">
                <a:solidFill>
                  <a:schemeClr val="bg1"/>
                </a:solidFill>
              </a:rPr>
              <a:t>目 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1935E6-0347-4A6D-93F0-B026A36217D1}"/>
              </a:ext>
            </a:extLst>
          </p:cNvPr>
          <p:cNvSpPr txBox="1"/>
          <p:nvPr/>
        </p:nvSpPr>
        <p:spPr>
          <a:xfrm>
            <a:off x="1710590" y="3582066"/>
            <a:ext cx="313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</a:rPr>
              <a:t>CONTENTS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5A76A0-EEAF-476D-8E54-6F31058E42B6}"/>
              </a:ext>
            </a:extLst>
          </p:cNvPr>
          <p:cNvSpPr txBox="1"/>
          <p:nvPr/>
        </p:nvSpPr>
        <p:spPr>
          <a:xfrm>
            <a:off x="5937956" y="1212233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01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5043EB-19EB-48BF-8995-051E23D781A8}"/>
              </a:ext>
            </a:extLst>
          </p:cNvPr>
          <p:cNvSpPr txBox="1"/>
          <p:nvPr/>
        </p:nvSpPr>
        <p:spPr>
          <a:xfrm>
            <a:off x="5937956" y="2536910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02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BFB8A9-7C5D-4236-A691-C26520D86B57}"/>
              </a:ext>
            </a:extLst>
          </p:cNvPr>
          <p:cNvSpPr txBox="1"/>
          <p:nvPr/>
        </p:nvSpPr>
        <p:spPr>
          <a:xfrm>
            <a:off x="5937956" y="3853319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03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A350A5-6B82-4835-9933-17EC40B13325}"/>
              </a:ext>
            </a:extLst>
          </p:cNvPr>
          <p:cNvSpPr txBox="1"/>
          <p:nvPr/>
        </p:nvSpPr>
        <p:spPr>
          <a:xfrm>
            <a:off x="5937956" y="5171449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04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8EF530-705D-461B-B9D4-F386E7AC19F0}"/>
              </a:ext>
            </a:extLst>
          </p:cNvPr>
          <p:cNvSpPr txBox="1"/>
          <p:nvPr/>
        </p:nvSpPr>
        <p:spPr>
          <a:xfrm>
            <a:off x="6986174" y="1181455"/>
            <a:ext cx="4461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算法原理描述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58C8B3-873B-4938-A0A6-82D6E70363F0}"/>
              </a:ext>
            </a:extLst>
          </p:cNvPr>
          <p:cNvSpPr txBox="1"/>
          <p:nvPr/>
        </p:nvSpPr>
        <p:spPr>
          <a:xfrm>
            <a:off x="6986174" y="2506132"/>
            <a:ext cx="4461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代码设计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E2BC0A-6D58-42BC-B07B-5DEE26E3CD39}"/>
              </a:ext>
            </a:extLst>
          </p:cNvPr>
          <p:cNvSpPr txBox="1"/>
          <p:nvPr/>
        </p:nvSpPr>
        <p:spPr>
          <a:xfrm>
            <a:off x="6986174" y="3819490"/>
            <a:ext cx="4461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页面及功能展示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735117-AB68-4A32-8C3E-BFD1EA71BA02}"/>
              </a:ext>
            </a:extLst>
          </p:cNvPr>
          <p:cNvSpPr txBox="1"/>
          <p:nvPr/>
        </p:nvSpPr>
        <p:spPr>
          <a:xfrm>
            <a:off x="6986174" y="5140671"/>
            <a:ext cx="4461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未来展望与改进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379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5746803" y="849610"/>
            <a:ext cx="5772097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01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5746803" y="3025076"/>
            <a:ext cx="57720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算法原理描述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15CDE6F-1223-43B1-8944-F62EA21CF0DC}"/>
              </a:ext>
            </a:extLst>
          </p:cNvPr>
          <p:cNvSpPr>
            <a:spLocks noChangeAspect="1"/>
          </p:cNvSpPr>
          <p:nvPr/>
        </p:nvSpPr>
        <p:spPr bwMode="auto">
          <a:xfrm>
            <a:off x="3751438" y="3113290"/>
            <a:ext cx="793324" cy="631420"/>
          </a:xfrm>
          <a:custGeom>
            <a:avLst/>
            <a:gdLst>
              <a:gd name="T0" fmla="*/ 669 w 937"/>
              <a:gd name="T1" fmla="*/ 37 h 747"/>
              <a:gd name="T2" fmla="*/ 588 w 937"/>
              <a:gd name="T3" fmla="*/ 0 h 747"/>
              <a:gd name="T4" fmla="*/ 487 w 937"/>
              <a:gd name="T5" fmla="*/ 30 h 747"/>
              <a:gd name="T6" fmla="*/ 399 w 937"/>
              <a:gd name="T7" fmla="*/ 16 h 747"/>
              <a:gd name="T8" fmla="*/ 0 w 937"/>
              <a:gd name="T9" fmla="*/ 187 h 747"/>
              <a:gd name="T10" fmla="*/ 348 w 937"/>
              <a:gd name="T11" fmla="*/ 746 h 747"/>
              <a:gd name="T12" fmla="*/ 449 w 937"/>
              <a:gd name="T13" fmla="*/ 717 h 747"/>
              <a:gd name="T14" fmla="*/ 937 w 937"/>
              <a:gd name="T15" fmla="*/ 559 h 747"/>
              <a:gd name="T16" fmla="*/ 456 w 937"/>
              <a:gd name="T17" fmla="*/ 45 h 747"/>
              <a:gd name="T18" fmla="*/ 473 w 937"/>
              <a:gd name="T19" fmla="*/ 50 h 747"/>
              <a:gd name="T20" fmla="*/ 475 w 937"/>
              <a:gd name="T21" fmla="*/ 54 h 747"/>
              <a:gd name="T22" fmla="*/ 478 w 937"/>
              <a:gd name="T23" fmla="*/ 60 h 747"/>
              <a:gd name="T24" fmla="*/ 510 w 937"/>
              <a:gd name="T25" fmla="*/ 127 h 747"/>
              <a:gd name="T26" fmla="*/ 554 w 937"/>
              <a:gd name="T27" fmla="*/ 219 h 747"/>
              <a:gd name="T28" fmla="*/ 711 w 937"/>
              <a:gd name="T29" fmla="*/ 548 h 747"/>
              <a:gd name="T30" fmla="*/ 498 w 937"/>
              <a:gd name="T31" fmla="*/ 650 h 747"/>
              <a:gd name="T32" fmla="*/ 482 w 937"/>
              <a:gd name="T33" fmla="*/ 658 h 747"/>
              <a:gd name="T34" fmla="*/ 438 w 937"/>
              <a:gd name="T35" fmla="*/ 679 h 747"/>
              <a:gd name="T36" fmla="*/ 432 w 937"/>
              <a:gd name="T37" fmla="*/ 681 h 747"/>
              <a:gd name="T38" fmla="*/ 349 w 937"/>
              <a:gd name="T39" fmla="*/ 721 h 747"/>
              <a:gd name="T40" fmla="*/ 334 w 937"/>
              <a:gd name="T41" fmla="*/ 716 h 747"/>
              <a:gd name="T42" fmla="*/ 326 w 937"/>
              <a:gd name="T43" fmla="*/ 713 h 747"/>
              <a:gd name="T44" fmla="*/ 291 w 937"/>
              <a:gd name="T45" fmla="*/ 702 h 747"/>
              <a:gd name="T46" fmla="*/ 319 w 937"/>
              <a:gd name="T47" fmla="*/ 685 h 747"/>
              <a:gd name="T48" fmla="*/ 413 w 937"/>
              <a:gd name="T49" fmla="*/ 640 h 747"/>
              <a:gd name="T50" fmla="*/ 418 w 937"/>
              <a:gd name="T51" fmla="*/ 637 h 747"/>
              <a:gd name="T52" fmla="*/ 484 w 937"/>
              <a:gd name="T53" fmla="*/ 606 h 747"/>
              <a:gd name="T54" fmla="*/ 491 w 937"/>
              <a:gd name="T55" fmla="*/ 603 h 747"/>
              <a:gd name="T56" fmla="*/ 645 w 937"/>
              <a:gd name="T57" fmla="*/ 529 h 747"/>
              <a:gd name="T58" fmla="*/ 539 w 937"/>
              <a:gd name="T59" fmla="*/ 309 h 747"/>
              <a:gd name="T60" fmla="*/ 463 w 937"/>
              <a:gd name="T61" fmla="*/ 149 h 747"/>
              <a:gd name="T62" fmla="*/ 431 w 937"/>
              <a:gd name="T63" fmla="*/ 82 h 747"/>
              <a:gd name="T64" fmla="*/ 428 w 937"/>
              <a:gd name="T65" fmla="*/ 76 h 747"/>
              <a:gd name="T66" fmla="*/ 421 w 937"/>
              <a:gd name="T67" fmla="*/ 62 h 747"/>
              <a:gd name="T68" fmla="*/ 456 w 937"/>
              <a:gd name="T69" fmla="*/ 45 h 747"/>
              <a:gd name="T70" fmla="*/ 652 w 937"/>
              <a:gd name="T71" fmla="*/ 45 h 747"/>
              <a:gd name="T72" fmla="*/ 669 w 937"/>
              <a:gd name="T73" fmla="*/ 51 h 747"/>
              <a:gd name="T74" fmla="*/ 546 w 937"/>
              <a:gd name="T75" fmla="*/ 721 h 747"/>
              <a:gd name="T76" fmla="*/ 544 w 937"/>
              <a:gd name="T77" fmla="*/ 721 h 747"/>
              <a:gd name="T78" fmla="*/ 526 w 937"/>
              <a:gd name="T79" fmla="*/ 715 h 747"/>
              <a:gd name="T80" fmla="*/ 492 w 937"/>
              <a:gd name="T81" fmla="*/ 703 h 747"/>
              <a:gd name="T82" fmla="*/ 484 w 937"/>
              <a:gd name="T83" fmla="*/ 700 h 747"/>
              <a:gd name="T84" fmla="*/ 527 w 937"/>
              <a:gd name="T85" fmla="*/ 680 h 747"/>
              <a:gd name="T86" fmla="*/ 623 w 937"/>
              <a:gd name="T87" fmla="*/ 73 h 747"/>
              <a:gd name="T88" fmla="*/ 603 w 937"/>
              <a:gd name="T89" fmla="*/ 31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7" h="747">
                <a:moveTo>
                  <a:pt x="684" y="30"/>
                </a:moveTo>
                <a:lnTo>
                  <a:pt x="669" y="37"/>
                </a:lnTo>
                <a:lnTo>
                  <a:pt x="596" y="16"/>
                </a:lnTo>
                <a:lnTo>
                  <a:pt x="588" y="0"/>
                </a:lnTo>
                <a:lnTo>
                  <a:pt x="494" y="45"/>
                </a:lnTo>
                <a:lnTo>
                  <a:pt x="487" y="30"/>
                </a:lnTo>
                <a:lnTo>
                  <a:pt x="473" y="37"/>
                </a:lnTo>
                <a:lnTo>
                  <a:pt x="399" y="16"/>
                </a:lnTo>
                <a:lnTo>
                  <a:pt x="392" y="0"/>
                </a:lnTo>
                <a:lnTo>
                  <a:pt x="0" y="187"/>
                </a:lnTo>
                <a:lnTo>
                  <a:pt x="253" y="717"/>
                </a:lnTo>
                <a:lnTo>
                  <a:pt x="348" y="746"/>
                </a:lnTo>
                <a:lnTo>
                  <a:pt x="442" y="702"/>
                </a:lnTo>
                <a:lnTo>
                  <a:pt x="449" y="717"/>
                </a:lnTo>
                <a:lnTo>
                  <a:pt x="545" y="747"/>
                </a:lnTo>
                <a:lnTo>
                  <a:pt x="937" y="559"/>
                </a:lnTo>
                <a:lnTo>
                  <a:pt x="684" y="30"/>
                </a:lnTo>
                <a:close/>
                <a:moveTo>
                  <a:pt x="456" y="45"/>
                </a:moveTo>
                <a:lnTo>
                  <a:pt x="456" y="45"/>
                </a:lnTo>
                <a:lnTo>
                  <a:pt x="473" y="50"/>
                </a:lnTo>
                <a:lnTo>
                  <a:pt x="473" y="51"/>
                </a:lnTo>
                <a:lnTo>
                  <a:pt x="475" y="54"/>
                </a:lnTo>
                <a:lnTo>
                  <a:pt x="476" y="57"/>
                </a:lnTo>
                <a:lnTo>
                  <a:pt x="478" y="60"/>
                </a:lnTo>
                <a:lnTo>
                  <a:pt x="504" y="116"/>
                </a:lnTo>
                <a:lnTo>
                  <a:pt x="510" y="127"/>
                </a:lnTo>
                <a:lnTo>
                  <a:pt x="549" y="210"/>
                </a:lnTo>
                <a:lnTo>
                  <a:pt x="554" y="219"/>
                </a:lnTo>
                <a:lnTo>
                  <a:pt x="559" y="229"/>
                </a:lnTo>
                <a:lnTo>
                  <a:pt x="711" y="548"/>
                </a:lnTo>
                <a:lnTo>
                  <a:pt x="510" y="644"/>
                </a:lnTo>
                <a:lnTo>
                  <a:pt x="498" y="650"/>
                </a:lnTo>
                <a:lnTo>
                  <a:pt x="489" y="654"/>
                </a:lnTo>
                <a:lnTo>
                  <a:pt x="482" y="658"/>
                </a:lnTo>
                <a:lnTo>
                  <a:pt x="475" y="661"/>
                </a:lnTo>
                <a:lnTo>
                  <a:pt x="438" y="679"/>
                </a:lnTo>
                <a:lnTo>
                  <a:pt x="435" y="680"/>
                </a:lnTo>
                <a:lnTo>
                  <a:pt x="432" y="681"/>
                </a:lnTo>
                <a:lnTo>
                  <a:pt x="350" y="721"/>
                </a:lnTo>
                <a:lnTo>
                  <a:pt x="349" y="721"/>
                </a:lnTo>
                <a:lnTo>
                  <a:pt x="348" y="721"/>
                </a:lnTo>
                <a:lnTo>
                  <a:pt x="334" y="716"/>
                </a:lnTo>
                <a:lnTo>
                  <a:pt x="330" y="715"/>
                </a:lnTo>
                <a:lnTo>
                  <a:pt x="326" y="713"/>
                </a:lnTo>
                <a:lnTo>
                  <a:pt x="296" y="703"/>
                </a:lnTo>
                <a:lnTo>
                  <a:pt x="291" y="702"/>
                </a:lnTo>
                <a:lnTo>
                  <a:pt x="287" y="700"/>
                </a:lnTo>
                <a:lnTo>
                  <a:pt x="319" y="685"/>
                </a:lnTo>
                <a:lnTo>
                  <a:pt x="330" y="680"/>
                </a:lnTo>
                <a:lnTo>
                  <a:pt x="413" y="640"/>
                </a:lnTo>
                <a:lnTo>
                  <a:pt x="416" y="639"/>
                </a:lnTo>
                <a:lnTo>
                  <a:pt x="418" y="637"/>
                </a:lnTo>
                <a:lnTo>
                  <a:pt x="479" y="609"/>
                </a:lnTo>
                <a:lnTo>
                  <a:pt x="484" y="606"/>
                </a:lnTo>
                <a:lnTo>
                  <a:pt x="490" y="603"/>
                </a:lnTo>
                <a:lnTo>
                  <a:pt x="491" y="603"/>
                </a:lnTo>
                <a:lnTo>
                  <a:pt x="498" y="599"/>
                </a:lnTo>
                <a:lnTo>
                  <a:pt x="645" y="529"/>
                </a:lnTo>
                <a:lnTo>
                  <a:pt x="544" y="318"/>
                </a:lnTo>
                <a:lnTo>
                  <a:pt x="539" y="309"/>
                </a:lnTo>
                <a:lnTo>
                  <a:pt x="535" y="299"/>
                </a:lnTo>
                <a:lnTo>
                  <a:pt x="463" y="149"/>
                </a:lnTo>
                <a:lnTo>
                  <a:pt x="458" y="138"/>
                </a:lnTo>
                <a:lnTo>
                  <a:pt x="431" y="82"/>
                </a:lnTo>
                <a:lnTo>
                  <a:pt x="430" y="79"/>
                </a:lnTo>
                <a:lnTo>
                  <a:pt x="428" y="76"/>
                </a:lnTo>
                <a:lnTo>
                  <a:pt x="427" y="73"/>
                </a:lnTo>
                <a:lnTo>
                  <a:pt x="421" y="62"/>
                </a:lnTo>
                <a:lnTo>
                  <a:pt x="407" y="31"/>
                </a:lnTo>
                <a:lnTo>
                  <a:pt x="456" y="45"/>
                </a:lnTo>
                <a:close/>
                <a:moveTo>
                  <a:pt x="652" y="45"/>
                </a:moveTo>
                <a:lnTo>
                  <a:pt x="652" y="45"/>
                </a:lnTo>
                <a:lnTo>
                  <a:pt x="669" y="50"/>
                </a:lnTo>
                <a:lnTo>
                  <a:pt x="669" y="51"/>
                </a:lnTo>
                <a:lnTo>
                  <a:pt x="907" y="548"/>
                </a:lnTo>
                <a:lnTo>
                  <a:pt x="546" y="721"/>
                </a:lnTo>
                <a:lnTo>
                  <a:pt x="546" y="720"/>
                </a:lnTo>
                <a:lnTo>
                  <a:pt x="544" y="721"/>
                </a:lnTo>
                <a:lnTo>
                  <a:pt x="530" y="716"/>
                </a:lnTo>
                <a:lnTo>
                  <a:pt x="526" y="715"/>
                </a:lnTo>
                <a:lnTo>
                  <a:pt x="522" y="713"/>
                </a:lnTo>
                <a:lnTo>
                  <a:pt x="492" y="703"/>
                </a:lnTo>
                <a:lnTo>
                  <a:pt x="488" y="702"/>
                </a:lnTo>
                <a:lnTo>
                  <a:pt x="484" y="700"/>
                </a:lnTo>
                <a:lnTo>
                  <a:pt x="515" y="685"/>
                </a:lnTo>
                <a:lnTo>
                  <a:pt x="527" y="680"/>
                </a:lnTo>
                <a:lnTo>
                  <a:pt x="841" y="529"/>
                </a:lnTo>
                <a:lnTo>
                  <a:pt x="623" y="73"/>
                </a:lnTo>
                <a:lnTo>
                  <a:pt x="618" y="62"/>
                </a:lnTo>
                <a:lnTo>
                  <a:pt x="603" y="31"/>
                </a:lnTo>
                <a:lnTo>
                  <a:pt x="652" y="4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57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411FF6-84EE-6019-4E53-88279979CEA0}"/>
              </a:ext>
            </a:extLst>
          </p:cNvPr>
          <p:cNvSpPr/>
          <p:nvPr/>
        </p:nvSpPr>
        <p:spPr>
          <a:xfrm>
            <a:off x="8532298" y="290086"/>
            <a:ext cx="3260309" cy="1031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EC3EFC5-E707-C73D-0F51-41D99BC53E54}"/>
              </a:ext>
            </a:extLst>
          </p:cNvPr>
          <p:cNvSpPr/>
          <p:nvPr/>
        </p:nvSpPr>
        <p:spPr>
          <a:xfrm>
            <a:off x="266319" y="1205698"/>
            <a:ext cx="11715474" cy="52626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算法简易流程图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645946-602B-0792-E679-BEE6AF6D023E}"/>
              </a:ext>
            </a:extLst>
          </p:cNvPr>
          <p:cNvSpPr/>
          <p:nvPr/>
        </p:nvSpPr>
        <p:spPr>
          <a:xfrm>
            <a:off x="1084764" y="1584375"/>
            <a:ext cx="1407782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原文</a:t>
            </a:r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482F4A-DAFB-2690-2B7C-D9ED09070E09}"/>
              </a:ext>
            </a:extLst>
          </p:cNvPr>
          <p:cNvSpPr/>
          <p:nvPr/>
        </p:nvSpPr>
        <p:spPr>
          <a:xfrm>
            <a:off x="1084765" y="2599979"/>
            <a:ext cx="1401476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密文</a:t>
            </a:r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D862816F-0624-EBE3-7801-6D7F916B8599}"/>
              </a:ext>
            </a:extLst>
          </p:cNvPr>
          <p:cNvSpPr/>
          <p:nvPr/>
        </p:nvSpPr>
        <p:spPr>
          <a:xfrm>
            <a:off x="1639415" y="2205337"/>
            <a:ext cx="271167" cy="39464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C66366-3E0F-724F-D3D1-4E47C9EC8523}"/>
              </a:ext>
            </a:extLst>
          </p:cNvPr>
          <p:cNvSpPr txBox="1"/>
          <p:nvPr/>
        </p:nvSpPr>
        <p:spPr>
          <a:xfrm>
            <a:off x="266319" y="2072343"/>
            <a:ext cx="1644263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AES_Pkey</a:t>
            </a: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33ECA1A-A380-F44D-1520-24D0CE09EB07}"/>
              </a:ext>
            </a:extLst>
          </p:cNvPr>
          <p:cNvSpPr/>
          <p:nvPr/>
        </p:nvSpPr>
        <p:spPr>
          <a:xfrm>
            <a:off x="6783174" y="2599980"/>
            <a:ext cx="1401476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原文</a:t>
            </a:r>
            <a:r>
              <a:rPr lang="en-US" altLang="zh-CN" dirty="0"/>
              <a:t>M’</a:t>
            </a:r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BE6C47C7-7A20-F484-8269-ACC912BC0077}"/>
              </a:ext>
            </a:extLst>
          </p:cNvPr>
          <p:cNvSpPr/>
          <p:nvPr/>
        </p:nvSpPr>
        <p:spPr>
          <a:xfrm rot="16200000">
            <a:off x="5885288" y="2146481"/>
            <a:ext cx="258554" cy="15372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94F4A4-8A59-4FFF-3B9C-CD2558AB4FBC}"/>
              </a:ext>
            </a:extLst>
          </p:cNvPr>
          <p:cNvSpPr txBox="1"/>
          <p:nvPr/>
        </p:nvSpPr>
        <p:spPr>
          <a:xfrm>
            <a:off x="5334244" y="2402659"/>
            <a:ext cx="1494571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Doctor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修改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44F723-A8E5-1CC5-722B-F70A203A845B}"/>
              </a:ext>
            </a:extLst>
          </p:cNvPr>
          <p:cNvSpPr/>
          <p:nvPr/>
        </p:nvSpPr>
        <p:spPr>
          <a:xfrm>
            <a:off x="3838174" y="2599979"/>
            <a:ext cx="1407782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原文</a:t>
            </a:r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2558611B-1499-E5BD-5416-9E628CD01CA9}"/>
              </a:ext>
            </a:extLst>
          </p:cNvPr>
          <p:cNvSpPr/>
          <p:nvPr/>
        </p:nvSpPr>
        <p:spPr>
          <a:xfrm rot="16200000">
            <a:off x="3050476" y="2221579"/>
            <a:ext cx="223467" cy="135193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818A8A-F40E-4E34-F618-0101F0556F5D}"/>
              </a:ext>
            </a:extLst>
          </p:cNvPr>
          <p:cNvSpPr txBox="1"/>
          <p:nvPr/>
        </p:nvSpPr>
        <p:spPr>
          <a:xfrm>
            <a:off x="2436698" y="2388318"/>
            <a:ext cx="158435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Doctor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713331A-4C73-3343-A8CF-7E3339AE65F7}"/>
              </a:ext>
            </a:extLst>
          </p:cNvPr>
          <p:cNvSpPr/>
          <p:nvPr/>
        </p:nvSpPr>
        <p:spPr>
          <a:xfrm>
            <a:off x="9347397" y="2625806"/>
            <a:ext cx="1827202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原文</a:t>
            </a:r>
            <a:r>
              <a:rPr lang="en-US" altLang="zh-CN" dirty="0"/>
              <a:t>M’     </a:t>
            </a:r>
            <a:r>
              <a:rPr lang="zh-CN" altLang="en-US" dirty="0"/>
              <a:t>摘要</a:t>
            </a:r>
            <a:r>
              <a:rPr lang="en-US" altLang="zh-CN" sz="2000" dirty="0"/>
              <a:t>H</a:t>
            </a:r>
            <a:endParaRPr lang="zh-CN" altLang="en-US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4D3D7172-3605-D142-6060-103DCF5E1EBF}"/>
              </a:ext>
            </a:extLst>
          </p:cNvPr>
          <p:cNvSpPr/>
          <p:nvPr/>
        </p:nvSpPr>
        <p:spPr>
          <a:xfrm rot="16200000">
            <a:off x="8649660" y="2346631"/>
            <a:ext cx="232728" cy="116274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BF2ABE-37DE-3F60-20DA-0BEA6F727C76}"/>
              </a:ext>
            </a:extLst>
          </p:cNvPr>
          <p:cNvSpPr txBox="1"/>
          <p:nvPr/>
        </p:nvSpPr>
        <p:spPr>
          <a:xfrm>
            <a:off x="8314088" y="2290327"/>
            <a:ext cx="1494571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Hash</a:t>
            </a:r>
            <a:endParaRPr lang="zh-CN" altLang="en-US" sz="28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6124A59-E29E-B115-7DAD-4FAC69A0F6F4}"/>
              </a:ext>
            </a:extLst>
          </p:cNvPr>
          <p:cNvCxnSpPr/>
          <p:nvPr/>
        </p:nvCxnSpPr>
        <p:spPr>
          <a:xfrm>
            <a:off x="10274405" y="2625806"/>
            <a:ext cx="0" cy="620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箭头: 下 30">
            <a:extLst>
              <a:ext uri="{FF2B5EF4-FFF2-40B4-BE49-F238E27FC236}">
                <a16:creationId xmlns:a16="http://schemas.microsoft.com/office/drawing/2014/main" id="{5559D906-38CC-500E-885C-FF5098F016A5}"/>
              </a:ext>
            </a:extLst>
          </p:cNvPr>
          <p:cNvSpPr/>
          <p:nvPr/>
        </p:nvSpPr>
        <p:spPr>
          <a:xfrm>
            <a:off x="10162452" y="3246768"/>
            <a:ext cx="255403" cy="114608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367B3D-7F61-A4C8-FC04-CEAB3157BE2F}"/>
              </a:ext>
            </a:extLst>
          </p:cNvPr>
          <p:cNvSpPr/>
          <p:nvPr/>
        </p:nvSpPr>
        <p:spPr>
          <a:xfrm>
            <a:off x="8811365" y="4392848"/>
            <a:ext cx="3063223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原文</a:t>
            </a:r>
            <a:r>
              <a:rPr lang="en-US" altLang="zh-CN" dirty="0"/>
              <a:t>M’    </a:t>
            </a:r>
            <a:r>
              <a:rPr lang="zh-CN" altLang="en-US" dirty="0"/>
              <a:t>摘要</a:t>
            </a:r>
            <a:r>
              <a:rPr lang="en-US" altLang="zh-CN" sz="2000" dirty="0"/>
              <a:t>H</a:t>
            </a:r>
            <a:r>
              <a:rPr lang="zh-CN" altLang="en-US" dirty="0"/>
              <a:t>    数字签名</a:t>
            </a:r>
            <a:r>
              <a:rPr lang="en-US" altLang="zh-CN" sz="2000" dirty="0"/>
              <a:t>R</a:t>
            </a:r>
            <a:endParaRPr lang="zh-CN" altLang="en-US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D93B3BB-232A-D3C6-E881-04DE6AD4409E}"/>
              </a:ext>
            </a:extLst>
          </p:cNvPr>
          <p:cNvCxnSpPr/>
          <p:nvPr/>
        </p:nvCxnSpPr>
        <p:spPr>
          <a:xfrm>
            <a:off x="9737742" y="4392848"/>
            <a:ext cx="0" cy="620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5210CC7-A791-F5B9-A363-25253307A7C2}"/>
              </a:ext>
            </a:extLst>
          </p:cNvPr>
          <p:cNvSpPr txBox="1"/>
          <p:nvPr/>
        </p:nvSpPr>
        <p:spPr>
          <a:xfrm>
            <a:off x="7969491" y="3463411"/>
            <a:ext cx="2591850" cy="4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Doctor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数字签名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4674E45-15D3-739F-50BB-267E6B13016B}"/>
              </a:ext>
            </a:extLst>
          </p:cNvPr>
          <p:cNvCxnSpPr/>
          <p:nvPr/>
        </p:nvCxnSpPr>
        <p:spPr>
          <a:xfrm>
            <a:off x="10585016" y="4392848"/>
            <a:ext cx="0" cy="620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箭头: 下 36">
            <a:extLst>
              <a:ext uri="{FF2B5EF4-FFF2-40B4-BE49-F238E27FC236}">
                <a16:creationId xmlns:a16="http://schemas.microsoft.com/office/drawing/2014/main" id="{1FDED180-78F3-B07F-BE9D-A1A42C55EACD}"/>
              </a:ext>
            </a:extLst>
          </p:cNvPr>
          <p:cNvSpPr/>
          <p:nvPr/>
        </p:nvSpPr>
        <p:spPr>
          <a:xfrm rot="5400000">
            <a:off x="7913480" y="3934720"/>
            <a:ext cx="258554" cy="15372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B8955A3-8738-1587-B6D8-33C693907393}"/>
              </a:ext>
            </a:extLst>
          </p:cNvPr>
          <p:cNvSpPr/>
          <p:nvPr/>
        </p:nvSpPr>
        <p:spPr>
          <a:xfrm>
            <a:off x="4210924" y="4392848"/>
            <a:ext cx="3063223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原文</a:t>
            </a:r>
            <a:r>
              <a:rPr lang="en-US" altLang="zh-CN" dirty="0"/>
              <a:t>M’    </a:t>
            </a:r>
            <a:r>
              <a:rPr lang="zh-CN" altLang="en-US" dirty="0"/>
              <a:t>摘要</a:t>
            </a:r>
            <a:r>
              <a:rPr lang="en-US" altLang="zh-CN" sz="2000" dirty="0"/>
              <a:t>H’+</a:t>
            </a:r>
            <a:r>
              <a:rPr lang="zh-CN" altLang="en-US" dirty="0"/>
              <a:t>数字签名</a:t>
            </a:r>
            <a:r>
              <a:rPr lang="en-US" altLang="zh-CN" sz="2000" dirty="0"/>
              <a:t>R’</a:t>
            </a:r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67A5A84-EE22-77B9-2D63-A84E522D54B6}"/>
              </a:ext>
            </a:extLst>
          </p:cNvPr>
          <p:cNvCxnSpPr/>
          <p:nvPr/>
        </p:nvCxnSpPr>
        <p:spPr>
          <a:xfrm>
            <a:off x="5149913" y="4392847"/>
            <a:ext cx="0" cy="620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箭头: 下 44">
            <a:extLst>
              <a:ext uri="{FF2B5EF4-FFF2-40B4-BE49-F238E27FC236}">
                <a16:creationId xmlns:a16="http://schemas.microsoft.com/office/drawing/2014/main" id="{D6DBEBEE-25B5-D168-A44E-9C3514441374}"/>
              </a:ext>
            </a:extLst>
          </p:cNvPr>
          <p:cNvSpPr/>
          <p:nvPr/>
        </p:nvSpPr>
        <p:spPr>
          <a:xfrm rot="10800000">
            <a:off x="7884988" y="4759178"/>
            <a:ext cx="236431" cy="8073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E12A5B98-1857-6D9E-8D2F-58F39C378190}"/>
              </a:ext>
            </a:extLst>
          </p:cNvPr>
          <p:cNvSpPr/>
          <p:nvPr/>
        </p:nvSpPr>
        <p:spPr>
          <a:xfrm rot="5400000">
            <a:off x="3209618" y="3840987"/>
            <a:ext cx="258556" cy="172468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49F481E-3FD4-3098-13E2-5FC3729C1E32}"/>
              </a:ext>
            </a:extLst>
          </p:cNvPr>
          <p:cNvSpPr/>
          <p:nvPr/>
        </p:nvSpPr>
        <p:spPr>
          <a:xfrm>
            <a:off x="1090147" y="4392847"/>
            <a:ext cx="1401476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密文</a:t>
            </a:r>
            <a:r>
              <a:rPr lang="en-US" altLang="zh-CN" dirty="0"/>
              <a:t>S’</a:t>
            </a:r>
            <a:endParaRPr lang="zh-CN" altLang="en-US" dirty="0"/>
          </a:p>
        </p:txBody>
      </p:sp>
      <p:sp>
        <p:nvSpPr>
          <p:cNvPr id="48" name="箭头: 下 47">
            <a:extLst>
              <a:ext uri="{FF2B5EF4-FFF2-40B4-BE49-F238E27FC236}">
                <a16:creationId xmlns:a16="http://schemas.microsoft.com/office/drawing/2014/main" id="{29FA9CAC-76F2-3356-A8FF-9B821B771EA4}"/>
              </a:ext>
            </a:extLst>
          </p:cNvPr>
          <p:cNvSpPr/>
          <p:nvPr/>
        </p:nvSpPr>
        <p:spPr>
          <a:xfrm rot="10800000">
            <a:off x="3181569" y="4759178"/>
            <a:ext cx="236431" cy="8073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9C282E7A-387C-4CB9-5B24-35F1273D87C5}"/>
              </a:ext>
            </a:extLst>
          </p:cNvPr>
          <p:cNvSpPr/>
          <p:nvPr/>
        </p:nvSpPr>
        <p:spPr>
          <a:xfrm rot="10800000">
            <a:off x="1655178" y="3241148"/>
            <a:ext cx="255404" cy="114608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B8C868E-DF73-AA87-D3AA-60630BD11CD0}"/>
              </a:ext>
            </a:extLst>
          </p:cNvPr>
          <p:cNvSpPr txBox="1"/>
          <p:nvPr/>
        </p:nvSpPr>
        <p:spPr>
          <a:xfrm>
            <a:off x="6717166" y="5553933"/>
            <a:ext cx="2651181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Doctor(</a:t>
            </a:r>
            <a:r>
              <a:rPr lang="en-US" altLang="zh-CN" sz="24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RSA_Pkey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10ED32-A7EA-7B79-316E-6D7F6CAC524C}"/>
              </a:ext>
            </a:extLst>
          </p:cNvPr>
          <p:cNvSpPr txBox="1"/>
          <p:nvPr/>
        </p:nvSpPr>
        <p:spPr>
          <a:xfrm>
            <a:off x="2212107" y="5533705"/>
            <a:ext cx="2614099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加密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(Doctor)</a:t>
            </a: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3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CEF02A9-A5A8-4FD2-A194-57E5DC77E65B}"/>
              </a:ext>
            </a:extLst>
          </p:cNvPr>
          <p:cNvSpPr>
            <a:spLocks noChangeAspect="1"/>
          </p:cNvSpPr>
          <p:nvPr/>
        </p:nvSpPr>
        <p:spPr bwMode="auto">
          <a:xfrm>
            <a:off x="1110751" y="2498908"/>
            <a:ext cx="869282" cy="808816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F809F6-96FC-44D9-B57C-BC2F63D7220B}"/>
              </a:ext>
            </a:extLst>
          </p:cNvPr>
          <p:cNvSpPr txBox="1"/>
          <p:nvPr/>
        </p:nvSpPr>
        <p:spPr>
          <a:xfrm>
            <a:off x="7674763" y="4276280"/>
            <a:ext cx="306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2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2400" spc="200" dirty="0">
                <a:solidFill>
                  <a:schemeClr val="bg1"/>
                </a:solidFill>
                <a:latin typeface="+mj-ea"/>
                <a:ea typeface="+mj-ea"/>
              </a:rPr>
              <a:t>爱因斯坦</a:t>
            </a:r>
            <a:endParaRPr lang="zh-CN" altLang="en-US" sz="24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算法设计描述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8D7AB2-6FCD-CBAE-9569-9ACB5047BCC1}"/>
              </a:ext>
            </a:extLst>
          </p:cNvPr>
          <p:cNvSpPr/>
          <p:nvPr/>
        </p:nvSpPr>
        <p:spPr>
          <a:xfrm>
            <a:off x="8513379" y="239636"/>
            <a:ext cx="3348596" cy="101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518FAAE-153E-44CA-E248-B4EDF33ABAF7}"/>
              </a:ext>
            </a:extLst>
          </p:cNvPr>
          <p:cNvSpPr/>
          <p:nvPr/>
        </p:nvSpPr>
        <p:spPr>
          <a:xfrm>
            <a:off x="6649424" y="3039591"/>
            <a:ext cx="819807" cy="169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78FE803-88F0-AF50-11AE-B3F7F15AF569}"/>
              </a:ext>
            </a:extLst>
          </p:cNvPr>
          <p:cNvSpPr/>
          <p:nvPr/>
        </p:nvSpPr>
        <p:spPr>
          <a:xfrm>
            <a:off x="7059327" y="655846"/>
            <a:ext cx="4988210" cy="58875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FBCF09F-BA0F-8FF6-C5BE-5FE87FE8C3E5}"/>
              </a:ext>
            </a:extLst>
          </p:cNvPr>
          <p:cNvSpPr txBox="1"/>
          <p:nvPr/>
        </p:nvSpPr>
        <p:spPr>
          <a:xfrm>
            <a:off x="7327812" y="2043730"/>
            <a:ext cx="4534163" cy="286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患者的原始电子病历数据首先通过对称加密算法（如</a:t>
            </a:r>
            <a:r>
              <a:rPr lang="en-US" altLang="zh-CN" sz="2000" b="1" dirty="0"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ES</a:t>
            </a:r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）进行加密，使用患者专属的密钥（</a:t>
            </a:r>
            <a:r>
              <a:rPr lang="en-US" altLang="zh-CN" sz="2000" b="1" dirty="0" err="1"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ES_Pkey</a:t>
            </a:r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）生成密文。</a:t>
            </a:r>
            <a:endParaRPr lang="en-US" altLang="zh-CN" sz="20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z="2000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医生接收到密文后，使用</a:t>
            </a:r>
            <a:r>
              <a:rPr lang="zh-CN" altLang="en-US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患者</a:t>
            </a:r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的密钥</a:t>
            </a:r>
            <a:r>
              <a:rPr lang="en-US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ES_Pkey</a:t>
            </a:r>
            <a:r>
              <a:rPr lang="en-US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对密文进行解密，以获取原始的电子病历数据。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4998C-B7A9-A1DB-76B7-1E3F3282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5" y="1860924"/>
            <a:ext cx="6713141" cy="24153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084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 animBg="1"/>
      <p:bldP spid="56" grpId="0" animBg="1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704B2-5BBE-E5FD-5BFE-1A8B8027A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6900BF1-A6E0-455F-3E60-C95DA5D16F0F}"/>
              </a:ext>
            </a:extLst>
          </p:cNvPr>
          <p:cNvSpPr>
            <a:spLocks noChangeAspect="1"/>
          </p:cNvSpPr>
          <p:nvPr/>
        </p:nvSpPr>
        <p:spPr bwMode="auto">
          <a:xfrm>
            <a:off x="1369306" y="2498908"/>
            <a:ext cx="869282" cy="808816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D5F4C4-AC16-FF54-A907-230901B08093}"/>
              </a:ext>
            </a:extLst>
          </p:cNvPr>
          <p:cNvSpPr txBox="1"/>
          <p:nvPr/>
        </p:nvSpPr>
        <p:spPr>
          <a:xfrm>
            <a:off x="7674763" y="4276280"/>
            <a:ext cx="306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2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2400" spc="200" dirty="0">
                <a:solidFill>
                  <a:schemeClr val="bg1"/>
                </a:solidFill>
                <a:latin typeface="+mj-ea"/>
                <a:ea typeface="+mj-ea"/>
              </a:rPr>
              <a:t>爱因斯坦</a:t>
            </a:r>
            <a:endParaRPr lang="zh-CN" altLang="en-US" sz="24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4811AA-E759-5EBE-CC34-3FEE91FC6FE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算法设计描述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57337A-2512-3663-E0C7-DA9356CA049E}"/>
              </a:ext>
            </a:extLst>
          </p:cNvPr>
          <p:cNvSpPr/>
          <p:nvPr/>
        </p:nvSpPr>
        <p:spPr>
          <a:xfrm>
            <a:off x="8513379" y="239636"/>
            <a:ext cx="3348596" cy="101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44E05D0-24AF-CFDF-BF99-14E79082034A}"/>
              </a:ext>
            </a:extLst>
          </p:cNvPr>
          <p:cNvSpPr/>
          <p:nvPr/>
        </p:nvSpPr>
        <p:spPr>
          <a:xfrm>
            <a:off x="6649424" y="3039591"/>
            <a:ext cx="819807" cy="169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9C186F9-AFA3-E478-6625-AA5CB593886E}"/>
              </a:ext>
            </a:extLst>
          </p:cNvPr>
          <p:cNvSpPr/>
          <p:nvPr/>
        </p:nvSpPr>
        <p:spPr>
          <a:xfrm>
            <a:off x="212019" y="3643411"/>
            <a:ext cx="11767962" cy="269813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78C7DEF-FA60-4F54-29AB-C7CA2913125F}"/>
              </a:ext>
            </a:extLst>
          </p:cNvPr>
          <p:cNvSpPr txBox="1"/>
          <p:nvPr/>
        </p:nvSpPr>
        <p:spPr>
          <a:xfrm>
            <a:off x="471166" y="4213066"/>
            <a:ext cx="11249668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zh-CN" sz="2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医生在对电子病历进行修改后，利用哈希算法（</a:t>
            </a:r>
            <a:r>
              <a:rPr lang="en-US" altLang="zh-CN" sz="2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Hash Algorithm</a:t>
            </a:r>
            <a:r>
              <a:rPr lang="zh-CN" altLang="zh-CN" sz="2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）对修改后的原文生成一个数据摘要（</a:t>
            </a:r>
            <a:r>
              <a:rPr lang="en-US" altLang="zh-CN" sz="2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Digest</a:t>
            </a:r>
            <a:r>
              <a:rPr lang="zh-CN" altLang="zh-CN" sz="2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），以确保数据的完整性和一致性。</a:t>
            </a:r>
            <a:endParaRPr lang="zh-CN" altLang="en-US" sz="28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F7F7E8-84AC-2684-4C7C-E76D13BBD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8" y="1194823"/>
            <a:ext cx="11707859" cy="21338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7DE563-338A-FB72-70D4-85683F8FC6D2}"/>
              </a:ext>
            </a:extLst>
          </p:cNvPr>
          <p:cNvSpPr/>
          <p:nvPr/>
        </p:nvSpPr>
        <p:spPr>
          <a:xfrm>
            <a:off x="50450" y="2036905"/>
            <a:ext cx="420124" cy="68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05DE8B-24F7-81D3-5DF9-F4CBA172744F}"/>
              </a:ext>
            </a:extLst>
          </p:cNvPr>
          <p:cNvSpPr/>
          <p:nvPr/>
        </p:nvSpPr>
        <p:spPr>
          <a:xfrm>
            <a:off x="9906501" y="3003491"/>
            <a:ext cx="1079462" cy="44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19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6" grpId="0" animBg="1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EFF17-4D99-3BF1-76A3-65E6F3D8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E2A00E0-0AE1-B0A5-E6D4-D7C487709565}"/>
              </a:ext>
            </a:extLst>
          </p:cNvPr>
          <p:cNvSpPr>
            <a:spLocks noChangeAspect="1"/>
          </p:cNvSpPr>
          <p:nvPr/>
        </p:nvSpPr>
        <p:spPr bwMode="auto">
          <a:xfrm>
            <a:off x="663771" y="2498908"/>
            <a:ext cx="869282" cy="808816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A19B78-A893-34CE-50CC-3C95C27332AF}"/>
              </a:ext>
            </a:extLst>
          </p:cNvPr>
          <p:cNvSpPr txBox="1"/>
          <p:nvPr/>
        </p:nvSpPr>
        <p:spPr>
          <a:xfrm>
            <a:off x="7674763" y="4276280"/>
            <a:ext cx="306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2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2400" spc="200" dirty="0">
                <a:solidFill>
                  <a:schemeClr val="bg1"/>
                </a:solidFill>
                <a:latin typeface="+mj-ea"/>
                <a:ea typeface="+mj-ea"/>
              </a:rPr>
              <a:t>爱因斯坦</a:t>
            </a:r>
            <a:endParaRPr lang="zh-CN" altLang="en-US" sz="24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8E26B6-F0E3-EC03-C0F0-248302F48D9C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3750645" cy="754804"/>
          </a:xfrm>
          <a:prstGeom prst="rect">
            <a:avLst/>
          </a:prstGeom>
        </p:spPr>
        <p:txBody>
          <a:bodyPr vert="horz" wrap="square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算法设计描述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73D65C-D82E-A16E-44CC-F85B846DAED7}"/>
              </a:ext>
            </a:extLst>
          </p:cNvPr>
          <p:cNvSpPr/>
          <p:nvPr/>
        </p:nvSpPr>
        <p:spPr>
          <a:xfrm>
            <a:off x="8513379" y="239636"/>
            <a:ext cx="3348596" cy="101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660D6D8-3A36-666D-D28D-94FBFD324D1C}"/>
              </a:ext>
            </a:extLst>
          </p:cNvPr>
          <p:cNvSpPr/>
          <p:nvPr/>
        </p:nvSpPr>
        <p:spPr>
          <a:xfrm>
            <a:off x="6649424" y="3039591"/>
            <a:ext cx="819807" cy="169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74335FC-C895-C0B7-EAD0-8226350CD591}"/>
              </a:ext>
            </a:extLst>
          </p:cNvPr>
          <p:cNvSpPr/>
          <p:nvPr/>
        </p:nvSpPr>
        <p:spPr>
          <a:xfrm>
            <a:off x="6649424" y="485249"/>
            <a:ext cx="4988210" cy="58875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3D89791-7BBC-5A0A-2EA4-928AAB5E791D}"/>
              </a:ext>
            </a:extLst>
          </p:cNvPr>
          <p:cNvSpPr txBox="1"/>
          <p:nvPr/>
        </p:nvSpPr>
        <p:spPr>
          <a:xfrm>
            <a:off x="6870859" y="1197284"/>
            <a:ext cx="4534163" cy="438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为了验证修改者的身份并确保数据的不可否认性，医生需要在数据摘要后附加自己的数字签名。</a:t>
            </a:r>
            <a:endParaRPr lang="en-US" altLang="zh-CN" sz="18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医生使用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患者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的公钥（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Doctor(</a:t>
            </a:r>
            <a:r>
              <a:rPr lang="en-US" altLang="zh-CN" sz="1800" b="1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RSA_Pkey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）对数字摘要和数字签名进行加密，以生成一个数字证书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最后，医生将修改后的原文、数据摘要和数字签名封装在一起，再次使用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原先的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对称加密算法（如</a:t>
            </a:r>
            <a:r>
              <a:rPr lang="en-US" altLang="zh-CN" b="1" dirty="0"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ES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）对整个信息包进行加密，生成最终的密文。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CADB2B-F2D6-9338-4890-7D45A4B1B3F8}"/>
              </a:ext>
            </a:extLst>
          </p:cNvPr>
          <p:cNvSpPr/>
          <p:nvPr/>
        </p:nvSpPr>
        <p:spPr>
          <a:xfrm>
            <a:off x="663771" y="1257128"/>
            <a:ext cx="1827202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原文</a:t>
            </a:r>
            <a:r>
              <a:rPr lang="en-US" altLang="zh-CN" dirty="0"/>
              <a:t>M’     </a:t>
            </a:r>
            <a:r>
              <a:rPr lang="zh-CN" altLang="en-US" dirty="0"/>
              <a:t>摘要</a:t>
            </a:r>
            <a:r>
              <a:rPr lang="en-US" altLang="zh-CN" sz="2000" dirty="0"/>
              <a:t>H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B7E3B4B-20A8-5475-C0C8-AC06E81FA59B}"/>
              </a:ext>
            </a:extLst>
          </p:cNvPr>
          <p:cNvCxnSpPr/>
          <p:nvPr/>
        </p:nvCxnSpPr>
        <p:spPr>
          <a:xfrm>
            <a:off x="1590779" y="1257128"/>
            <a:ext cx="0" cy="620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箭头: 下 6">
            <a:extLst>
              <a:ext uri="{FF2B5EF4-FFF2-40B4-BE49-F238E27FC236}">
                <a16:creationId xmlns:a16="http://schemas.microsoft.com/office/drawing/2014/main" id="{855EA244-FE57-DB06-BE70-95F1D18F784D}"/>
              </a:ext>
            </a:extLst>
          </p:cNvPr>
          <p:cNvSpPr/>
          <p:nvPr/>
        </p:nvSpPr>
        <p:spPr>
          <a:xfrm>
            <a:off x="1448214" y="1893511"/>
            <a:ext cx="299655" cy="8088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0F3EE8-1BD1-57C9-6B22-0DC8F1B229CC}"/>
              </a:ext>
            </a:extLst>
          </p:cNvPr>
          <p:cNvSpPr/>
          <p:nvPr/>
        </p:nvSpPr>
        <p:spPr>
          <a:xfrm>
            <a:off x="131577" y="2706035"/>
            <a:ext cx="3063223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原文</a:t>
            </a:r>
            <a:r>
              <a:rPr lang="en-US" altLang="zh-CN" dirty="0"/>
              <a:t>M’    </a:t>
            </a:r>
            <a:r>
              <a:rPr lang="zh-CN" altLang="en-US" dirty="0"/>
              <a:t>摘要</a:t>
            </a:r>
            <a:r>
              <a:rPr lang="en-US" altLang="zh-CN" sz="2000" dirty="0"/>
              <a:t>H</a:t>
            </a:r>
            <a:r>
              <a:rPr lang="zh-CN" altLang="en-US" dirty="0"/>
              <a:t>    数字签名</a:t>
            </a:r>
            <a:r>
              <a:rPr lang="en-US" altLang="zh-CN" sz="2000" dirty="0"/>
              <a:t>R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0DE993C-2A65-6862-6B88-BA63BDBF797E}"/>
              </a:ext>
            </a:extLst>
          </p:cNvPr>
          <p:cNvCxnSpPr/>
          <p:nvPr/>
        </p:nvCxnSpPr>
        <p:spPr>
          <a:xfrm>
            <a:off x="1057954" y="2706035"/>
            <a:ext cx="0" cy="620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9C559A0-BBF0-7F14-3D02-78274712FFDE}"/>
              </a:ext>
            </a:extLst>
          </p:cNvPr>
          <p:cNvSpPr txBox="1"/>
          <p:nvPr/>
        </p:nvSpPr>
        <p:spPr>
          <a:xfrm>
            <a:off x="1742831" y="1922529"/>
            <a:ext cx="2651181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Doctor(</a:t>
            </a: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数字签名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2D88024-DE7C-C338-994F-08B10171699C}"/>
              </a:ext>
            </a:extLst>
          </p:cNvPr>
          <p:cNvCxnSpPr/>
          <p:nvPr/>
        </p:nvCxnSpPr>
        <p:spPr>
          <a:xfrm>
            <a:off x="1905228" y="2706035"/>
            <a:ext cx="0" cy="620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箭头: 下 11">
            <a:extLst>
              <a:ext uri="{FF2B5EF4-FFF2-40B4-BE49-F238E27FC236}">
                <a16:creationId xmlns:a16="http://schemas.microsoft.com/office/drawing/2014/main" id="{21086A8C-AA64-7037-B6DE-9A93D8827602}"/>
              </a:ext>
            </a:extLst>
          </p:cNvPr>
          <p:cNvSpPr/>
          <p:nvPr/>
        </p:nvSpPr>
        <p:spPr>
          <a:xfrm>
            <a:off x="1438726" y="3323145"/>
            <a:ext cx="304105" cy="107663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36844B-331C-B598-FC95-4C6B862D0666}"/>
              </a:ext>
            </a:extLst>
          </p:cNvPr>
          <p:cNvSpPr/>
          <p:nvPr/>
        </p:nvSpPr>
        <p:spPr>
          <a:xfrm>
            <a:off x="131577" y="4395929"/>
            <a:ext cx="3063223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原文</a:t>
            </a:r>
            <a:r>
              <a:rPr lang="en-US" altLang="zh-CN" dirty="0"/>
              <a:t>M’    </a:t>
            </a:r>
            <a:r>
              <a:rPr lang="zh-CN" altLang="en-US" dirty="0"/>
              <a:t>摘要</a:t>
            </a:r>
            <a:r>
              <a:rPr lang="en-US" altLang="zh-CN" sz="2000" dirty="0"/>
              <a:t>H’+</a:t>
            </a:r>
            <a:r>
              <a:rPr lang="zh-CN" altLang="en-US" dirty="0"/>
              <a:t>数字签名</a:t>
            </a:r>
            <a:r>
              <a:rPr lang="en-US" altLang="zh-CN" sz="2000" dirty="0"/>
              <a:t>R’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931319-6C79-7BE5-01D2-F2EAC31F2E56}"/>
              </a:ext>
            </a:extLst>
          </p:cNvPr>
          <p:cNvCxnSpPr/>
          <p:nvPr/>
        </p:nvCxnSpPr>
        <p:spPr>
          <a:xfrm>
            <a:off x="1023378" y="4395929"/>
            <a:ext cx="0" cy="620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箭头: 下 16">
            <a:extLst>
              <a:ext uri="{FF2B5EF4-FFF2-40B4-BE49-F238E27FC236}">
                <a16:creationId xmlns:a16="http://schemas.microsoft.com/office/drawing/2014/main" id="{723743CB-19C3-8ACF-9A64-34074B0332A4}"/>
              </a:ext>
            </a:extLst>
          </p:cNvPr>
          <p:cNvSpPr/>
          <p:nvPr/>
        </p:nvSpPr>
        <p:spPr>
          <a:xfrm rot="16200000">
            <a:off x="3495211" y="4331778"/>
            <a:ext cx="266032" cy="81980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7338CA-2505-471B-1990-1C48563AE9BE}"/>
              </a:ext>
            </a:extLst>
          </p:cNvPr>
          <p:cNvSpPr/>
          <p:nvPr/>
        </p:nvSpPr>
        <p:spPr>
          <a:xfrm>
            <a:off x="4052232" y="4375950"/>
            <a:ext cx="1401476" cy="6209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密文</a:t>
            </a:r>
            <a:r>
              <a:rPr lang="en-US" altLang="zh-CN" dirty="0"/>
              <a:t>S’</a:t>
            </a:r>
            <a:endParaRPr lang="zh-CN" altLang="en-US" dirty="0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6D407ED9-CE9E-FCF8-A478-6D8EEF40577E}"/>
              </a:ext>
            </a:extLst>
          </p:cNvPr>
          <p:cNvSpPr/>
          <p:nvPr/>
        </p:nvSpPr>
        <p:spPr>
          <a:xfrm rot="10800000">
            <a:off x="3451474" y="4796960"/>
            <a:ext cx="236431" cy="8073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BD31DA-A3F7-DB11-F5A5-422CD5F15EEF}"/>
              </a:ext>
            </a:extLst>
          </p:cNvPr>
          <p:cNvSpPr txBox="1"/>
          <p:nvPr/>
        </p:nvSpPr>
        <p:spPr>
          <a:xfrm>
            <a:off x="1675146" y="3468224"/>
            <a:ext cx="2651181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Doctor(</a:t>
            </a:r>
            <a:r>
              <a:rPr lang="en-US" altLang="zh-CN" sz="24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RSA_Pkey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7214A0-37B7-D59C-D600-F86C6CAE47D7}"/>
              </a:ext>
            </a:extLst>
          </p:cNvPr>
          <p:cNvSpPr txBox="1"/>
          <p:nvPr/>
        </p:nvSpPr>
        <p:spPr>
          <a:xfrm>
            <a:off x="2490973" y="5503267"/>
            <a:ext cx="2614099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加密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(Doctor)</a:t>
            </a: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8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 animBg="1"/>
      <p:bldP spid="56" grpId="0" animBg="1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解决的问题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2AE3A-3F66-D7FF-A652-CDA2707B9E22}"/>
              </a:ext>
            </a:extLst>
          </p:cNvPr>
          <p:cNvSpPr/>
          <p:nvPr/>
        </p:nvSpPr>
        <p:spPr>
          <a:xfrm>
            <a:off x="8462930" y="258554"/>
            <a:ext cx="3348596" cy="118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5A00951-D11E-39A7-060F-6AEA48C85FA3}"/>
              </a:ext>
            </a:extLst>
          </p:cNvPr>
          <p:cNvSpPr/>
          <p:nvPr/>
        </p:nvSpPr>
        <p:spPr>
          <a:xfrm>
            <a:off x="264861" y="1261242"/>
            <a:ext cx="11275498" cy="7548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B97173-A58C-F06F-6D4F-1BC0340C1097}"/>
              </a:ext>
            </a:extLst>
          </p:cNvPr>
          <p:cNvSpPr txBox="1"/>
          <p:nvPr/>
        </p:nvSpPr>
        <p:spPr>
          <a:xfrm>
            <a:off x="349994" y="1372674"/>
            <a:ext cx="11105231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当重复被一个医生诊治时，如何防止医生修改原先写下的病历记录？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986718-7BF5-5BD4-4DC4-8451853D8BC3}"/>
              </a:ext>
            </a:extLst>
          </p:cNvPr>
          <p:cNvSpPr/>
          <p:nvPr/>
        </p:nvSpPr>
        <p:spPr>
          <a:xfrm>
            <a:off x="212019" y="2539824"/>
            <a:ext cx="11767962" cy="374115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CB59A0-8753-82DD-99C1-DCB8EC67E530}"/>
              </a:ext>
            </a:extLst>
          </p:cNvPr>
          <p:cNvSpPr txBox="1"/>
          <p:nvPr/>
        </p:nvSpPr>
        <p:spPr>
          <a:xfrm>
            <a:off x="349994" y="2951304"/>
            <a:ext cx="11461532" cy="258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医生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每次修改电子病历后需要生成摘要和打上电子签名，之后需要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使用患者的公钥（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Doctor(</a:t>
            </a:r>
            <a:r>
              <a:rPr lang="en-US" altLang="zh-CN" sz="1800" b="1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RSA_PubKey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）对数字摘要和数字签名进行加密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。当同一个医生再次进行诊断时，面对之前修改过的电子病历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由于医生不知道患者的私钥，故使用患者公钥进行加密后无法解密，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也就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无法修改。</a:t>
            </a:r>
            <a:endParaRPr lang="en-US" altLang="zh-CN" sz="18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z="18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医生在对电子病历进行修改后，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需要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利用哈希算法对修改后的原文生成数据摘要（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Digest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）。这个摘要是原文的固定长度的指纹，任何对原文的微小改动都会导致摘要发生显著变化</a:t>
            </a:r>
            <a:r>
              <a:rPr lang="zh-CN" altLang="en-US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。若医生进行修改后，生成的摘要与原先的摘要不同，达到阻止医生修改的目的。</a:t>
            </a:r>
            <a:endParaRPr lang="zh-CN" altLang="en-US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6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AA325-5D3E-1C43-8E28-35AAFEF82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B6222D35-32C8-9127-A2AF-61262BEB2E98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解决的问题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351157-6161-08F8-7636-DBAEF4F4C04F}"/>
              </a:ext>
            </a:extLst>
          </p:cNvPr>
          <p:cNvSpPr/>
          <p:nvPr/>
        </p:nvSpPr>
        <p:spPr>
          <a:xfrm>
            <a:off x="8462930" y="258554"/>
            <a:ext cx="3348596" cy="118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2DB896E-33C4-4CB4-3B3B-D38C4C318CAA}"/>
              </a:ext>
            </a:extLst>
          </p:cNvPr>
          <p:cNvSpPr/>
          <p:nvPr/>
        </p:nvSpPr>
        <p:spPr>
          <a:xfrm>
            <a:off x="349994" y="1404971"/>
            <a:ext cx="11275498" cy="7548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4677A6-7C42-0F44-7923-A866346D81CF}"/>
              </a:ext>
            </a:extLst>
          </p:cNvPr>
          <p:cNvSpPr txBox="1"/>
          <p:nvPr/>
        </p:nvSpPr>
        <p:spPr>
          <a:xfrm>
            <a:off x="435127" y="1516403"/>
            <a:ext cx="11105231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盘丢失，如何防止别人获取自己的病历内容？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F80C6B-48FD-77E4-DAEB-2BE57E2B2457}"/>
              </a:ext>
            </a:extLst>
          </p:cNvPr>
          <p:cNvSpPr/>
          <p:nvPr/>
        </p:nvSpPr>
        <p:spPr>
          <a:xfrm>
            <a:off x="212019" y="3018734"/>
            <a:ext cx="11767962" cy="232262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EF17CF-7A6F-BEB5-B72B-8C94B1065B1B}"/>
              </a:ext>
            </a:extLst>
          </p:cNvPr>
          <p:cNvSpPr txBox="1"/>
          <p:nvPr/>
        </p:nvSpPr>
        <p:spPr>
          <a:xfrm>
            <a:off x="349994" y="3500573"/>
            <a:ext cx="11461532" cy="149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zh-CN" sz="2400" b="1" dirty="0"/>
              <a:t>患者的原始电子病历数据使用对称加密算法进行加密，加密使用的是患者专属的密钥（</a:t>
            </a:r>
            <a:r>
              <a:rPr lang="en-US" altLang="zh-CN" sz="2400" b="1" dirty="0"/>
              <a:t>Patient(AES)</a:t>
            </a:r>
            <a:r>
              <a:rPr lang="zh-CN" altLang="zh-CN" sz="2400" b="1" dirty="0"/>
              <a:t>）。这样，只有拥有相应解密密钥的人才能阅读病历内容，确保了数据的机密性。</a:t>
            </a: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5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6326;#16422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760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760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73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735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735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95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1;#405367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379;#90665;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0EB"/>
      </a:accent1>
      <a:accent2>
        <a:srgbClr val="007EF9"/>
      </a:accent2>
      <a:accent3>
        <a:srgbClr val="FFD671"/>
      </a:accent3>
      <a:accent4>
        <a:srgbClr val="DDA301"/>
      </a:accent4>
      <a:accent5>
        <a:srgbClr val="677684"/>
      </a:accent5>
      <a:accent6>
        <a:srgbClr val="9FA9B3"/>
      </a:accent6>
      <a:hlink>
        <a:srgbClr val="046EA4"/>
      </a:hlink>
      <a:folHlink>
        <a:srgbClr val="BFBFBF"/>
      </a:folHlink>
    </a:clrScheme>
    <a:fontScheme name="自定义 10">
      <a:majorFont>
        <a:latin typeface="OPPOSans B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pc="10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5956</TotalTime>
  <Words>819</Words>
  <Application>Microsoft Office PowerPoint</Application>
  <PresentationFormat>宽屏</PresentationFormat>
  <Paragraphs>116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-apple-system</vt:lpstr>
      <vt:lpstr>Arial Unicode MS</vt:lpstr>
      <vt:lpstr>OPPOSans B</vt:lpstr>
      <vt:lpstr>OPPOSans R</vt:lpstr>
      <vt:lpstr>等线</vt:lpstr>
      <vt:lpstr>Arial</vt:lpstr>
      <vt:lpstr>Office 主题​​</vt:lpstr>
      <vt:lpstr>电子病历保护：AES、RSA与数字签名的综合应用</vt:lpstr>
      <vt:lpstr>目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杨琚</dc:creator>
  <cp:lastModifiedBy>静坡 黄</cp:lastModifiedBy>
  <cp:revision>327</cp:revision>
  <dcterms:created xsi:type="dcterms:W3CDTF">2020-04-09T11:50:34Z</dcterms:created>
  <dcterms:modified xsi:type="dcterms:W3CDTF">2024-12-10T12:37:54Z</dcterms:modified>
</cp:coreProperties>
</file>